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0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16" r:id="rId29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CE7B7"/>
    <a:srgbClr val="669999"/>
    <a:srgbClr val="5B0903"/>
    <a:srgbClr val="1B3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2" autoAdjust="0"/>
    <p:restoredTop sz="85507" autoAdjust="0"/>
  </p:normalViewPr>
  <p:slideViewPr>
    <p:cSldViewPr>
      <p:cViewPr varScale="1">
        <p:scale>
          <a:sx n="111" d="100"/>
          <a:sy n="111" d="100"/>
        </p:scale>
        <p:origin x="12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2"/>
    </p:cViewPr>
  </p:sorterViewPr>
  <p:notesViewPr>
    <p:cSldViewPr>
      <p:cViewPr varScale="1">
        <p:scale>
          <a:sx n="73" d="100"/>
          <a:sy n="73" d="100"/>
        </p:scale>
        <p:origin x="-212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E7B63F-6061-4B3A-A7CA-167A4A6AB709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1373142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de-DE" noProof="0"/>
              <a:t>Haga clic para modificar el estilo de texto del patrón</a:t>
            </a:r>
          </a:p>
          <a:p>
            <a:pPr lvl="1"/>
            <a:r>
              <a:rPr lang="es-ES" altLang="de-DE" noProof="0"/>
              <a:t>Segundo nivel</a:t>
            </a:r>
          </a:p>
          <a:p>
            <a:pPr lvl="2"/>
            <a:r>
              <a:rPr lang="es-ES" altLang="de-DE" noProof="0"/>
              <a:t>Tercer nivel</a:t>
            </a:r>
          </a:p>
          <a:p>
            <a:pPr lvl="3"/>
            <a:r>
              <a:rPr lang="es-ES" altLang="de-DE" noProof="0"/>
              <a:t>Cuarto nivel</a:t>
            </a:r>
          </a:p>
          <a:p>
            <a:pPr lvl="4"/>
            <a:r>
              <a:rPr lang="es-ES" altLang="de-DE" noProof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055CF6-4721-46F5-95AC-323B2AC6EDEA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2139502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873010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83827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247383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289148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1653325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829260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1437852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3978153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700312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2901265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223947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E444A-9BA6-4FCF-A25B-9BF38A1FADD2}" type="slidenum">
              <a:rPr kumimoji="0" lang="es-E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5BBD4-CA99-42FD-AD51-40B757A86DDC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131843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22D95-C385-48F2-B3B7-00A3A5CB775B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297125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082DF-4662-46EC-995D-50D16914653A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244393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9C64-AF25-4550-807E-92C6C9B4E862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26939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3C6B7-9F3E-4D9F-BF3F-02FE0353F899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98383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674E-75D7-42C7-8C19-4722F39A522C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142849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8C1AD-CD60-410B-BDE9-3F9A6F92CCD3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18343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19B4-2966-4B52-A5C8-0784DE080335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26895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2D51-5028-49EB-947E-50FC05A1289D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140852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BD0D-441C-4F5F-801E-ACB5B4958250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156827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6F51E-C5D1-43C9-AC2B-CFE78FBF862B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281892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1B051-2910-48D3-94C6-0ACA476240A9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260591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de-DE"/>
              <a:t>Proyecto HTC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de-DE"/>
              <a:t>Haga clic para modificar el estilo de texto del patrón</a:t>
            </a:r>
          </a:p>
          <a:p>
            <a:pPr lvl="1"/>
            <a:r>
              <a:rPr lang="es-ES" altLang="de-DE"/>
              <a:t>Segundo nivel</a:t>
            </a:r>
          </a:p>
          <a:p>
            <a:pPr lvl="2"/>
            <a:r>
              <a:rPr lang="es-ES" altLang="de-DE"/>
              <a:t>Tercer nivel</a:t>
            </a:r>
          </a:p>
          <a:p>
            <a:pPr lvl="3"/>
            <a:r>
              <a:rPr lang="es-ES" altLang="de-DE"/>
              <a:t>Cuarto nivel</a:t>
            </a:r>
          </a:p>
          <a:p>
            <a:pPr lvl="4"/>
            <a:r>
              <a:rPr lang="es-ES" altLang="de-DE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C3C707E-E0BA-4938-AEB9-8E5A027D3A15}" type="slidenum">
              <a:rPr lang="es-ES" altLang="de-DE"/>
              <a:pPr>
                <a:defRPr/>
              </a:pPr>
              <a:t>‹Nr.›</a:t>
            </a:fld>
            <a:endParaRPr lang="es-E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99"/>
        </a:buClr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i.ebayimg.com/t/2-Pruefstrahler-radioaktiv-Geigerzaehler-Set-Gluehstrumpf-Aufkleber-300-600-Imp-s-/00/s/MTIwMFgxNjAw/z/p0AAAOSwEeFVKmVc/$_57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hyperlink" Target="https://www.tu-chemnitz.de/physik/FPRAK/F-Praktikum/Versuche_alt/Cassy_Handbuch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hyperlink" Target="http://malli-haus.at/wp-content/uploads/2013/03/Comelli-Ziegel-Acotherm-NF-25-38-238-275x300.jpg" TargetMode="External"/><Relationship Id="rId5" Type="http://schemas.openxmlformats.org/officeDocument/2006/relationships/image" Target="../media/image6.jpeg"/><Relationship Id="rId10" Type="http://schemas.openxmlformats.org/officeDocument/2006/relationships/hyperlink" Target="https://de.wikipedia.org/wiki/Kalisalz#/media/File:Kalisalz.jp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hyperlink" Target="http://www.leybold-shop.de/physik/geraete/atom-und-kernphysik/radioaktivitaet/praeparate/ra-226-praeparat-5-kbq-559435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600" b="1" dirty="0" err="1"/>
              <a:t>Regelung</a:t>
            </a:r>
            <a:r>
              <a:rPr lang="en-US" altLang="de-DE" sz="2600" b="1" dirty="0"/>
              <a:t> der </a:t>
            </a:r>
            <a:r>
              <a:rPr lang="en-US" altLang="de-DE" sz="2600" b="1" dirty="0" err="1"/>
              <a:t>Organisation</a:t>
            </a:r>
            <a:r>
              <a:rPr lang="en-US" altLang="de-DE" sz="2600" b="1" dirty="0"/>
              <a:t> des </a:t>
            </a:r>
            <a:r>
              <a:rPr lang="en-US" altLang="de-DE" sz="2600" b="1" dirty="0" err="1"/>
              <a:t>Strahlenschutzes</a:t>
            </a:r>
            <a:endParaRPr lang="en-US" altLang="de-DE" sz="2600" b="1"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600" b="1" dirty="0" err="1"/>
              <a:t>Verantwortlichkeiten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im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Strahlenschutz</a:t>
            </a:r>
            <a:endParaRPr lang="en-US" altLang="de-DE" sz="2600" b="1"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600" b="1" dirty="0" err="1">
                <a:solidFill>
                  <a:srgbClr val="FF0000"/>
                </a:solidFill>
              </a:rPr>
              <a:t>Strahlenschutzorganisation</a:t>
            </a:r>
            <a:r>
              <a:rPr lang="en-US" altLang="de-DE" sz="2600" b="1" dirty="0">
                <a:solidFill>
                  <a:srgbClr val="FF0000"/>
                </a:solidFill>
              </a:rPr>
              <a:t> </a:t>
            </a:r>
          </a:p>
          <a:p>
            <a:pPr marL="400050" lvl="1" indent="0" eaLnBrk="1" hangingPunct="1">
              <a:lnSpc>
                <a:spcPct val="120000"/>
              </a:lnSpc>
              <a:buNone/>
            </a:pPr>
            <a:r>
              <a:rPr lang="en-US" altLang="de-DE" b="1" dirty="0">
                <a:solidFill>
                  <a:srgbClr val="FF0000"/>
                </a:solidFill>
                <a:ea typeface="+mn-ea"/>
              </a:rPr>
              <a:t>und </a:t>
            </a:r>
            <a:r>
              <a:rPr lang="en-US" altLang="de-DE" b="1" dirty="0" err="1">
                <a:solidFill>
                  <a:srgbClr val="FF0000"/>
                </a:solidFill>
                <a:ea typeface="+mn-ea"/>
              </a:rPr>
              <a:t>Verantwortlichkeiten</a:t>
            </a:r>
            <a:r>
              <a:rPr lang="en-US" altLang="de-DE" b="1" dirty="0">
                <a:solidFill>
                  <a:srgbClr val="FF0000"/>
                </a:solidFill>
                <a:ea typeface="+mn-ea"/>
              </a:rPr>
              <a:t> </a:t>
            </a:r>
          </a:p>
          <a:p>
            <a:pPr marL="400050" lvl="1" indent="0" eaLnBrk="1" hangingPunct="1">
              <a:lnSpc>
                <a:spcPct val="120000"/>
              </a:lnSpc>
              <a:buNone/>
            </a:pPr>
            <a:r>
              <a:rPr lang="en-US" altLang="de-DE" b="1" dirty="0">
                <a:solidFill>
                  <a:srgbClr val="FF0000"/>
                </a:solidFill>
                <a:ea typeface="+mn-ea"/>
              </a:rPr>
              <a:t>in der </a:t>
            </a:r>
            <a:r>
              <a:rPr lang="en-US" altLang="de-DE" b="1" dirty="0" err="1">
                <a:solidFill>
                  <a:srgbClr val="FF0000"/>
                </a:solidFill>
                <a:ea typeface="+mn-ea"/>
              </a:rPr>
              <a:t>Schule</a:t>
            </a:r>
            <a:br>
              <a:rPr lang="en-US" altLang="de-DE" sz="2200" b="1" dirty="0"/>
            </a:br>
            <a:br>
              <a:rPr lang="en-US" altLang="de-DE" sz="2200" b="1" dirty="0"/>
            </a:br>
            <a:endParaRPr lang="de-DE" altLang="de-DE" sz="1200" dirty="0"/>
          </a:p>
          <a:p>
            <a:pPr lvl="2" eaLnBrk="1" hangingPunct="1"/>
            <a:endParaRPr lang="de-DE" altLang="de-DE" sz="20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Schulische</a:t>
            </a:r>
            <a:r>
              <a:rPr lang="en-US" altLang="de-DE" dirty="0"/>
              <a:t> </a:t>
            </a:r>
            <a:r>
              <a:rPr lang="en-US" altLang="de-DE" dirty="0" err="1"/>
              <a:t>Regelungen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38" y="2564904"/>
            <a:ext cx="2513780" cy="3332339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8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600" b="1" dirty="0"/>
              <a:t>Lehrer und </a:t>
            </a:r>
            <a:r>
              <a:rPr lang="en-US" altLang="de-DE" sz="2600" b="1" dirty="0" err="1"/>
              <a:t>radioaktive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Stoffe</a:t>
            </a:r>
            <a:r>
              <a:rPr lang="en-US" altLang="de-DE" sz="2600" b="1" dirty="0"/>
              <a:t> </a:t>
            </a:r>
            <a:br>
              <a:rPr lang="en-US" altLang="de-DE" sz="2600" b="1" dirty="0"/>
            </a:br>
            <a:r>
              <a:rPr lang="en-US" altLang="de-DE" sz="2200" b="1" dirty="0" err="1"/>
              <a:t>Kein</a:t>
            </a:r>
            <a:r>
              <a:rPr lang="en-US" altLang="de-DE" sz="2200" b="1" dirty="0"/>
              <a:t> </a:t>
            </a:r>
            <a:r>
              <a:rPr lang="en-US" altLang="de-DE" sz="2200" b="1" dirty="0" err="1"/>
              <a:t>Fachlehrer</a:t>
            </a:r>
            <a:r>
              <a:rPr lang="en-US" altLang="de-DE" sz="2200" b="1" dirty="0"/>
              <a:t> (</a:t>
            </a:r>
            <a:r>
              <a:rPr lang="en-US" altLang="de-DE" sz="2200" b="1" dirty="0" err="1"/>
              <a:t>ohne</a:t>
            </a:r>
            <a:r>
              <a:rPr lang="en-US" altLang="de-DE" sz="2200" b="1" dirty="0"/>
              <a:t> </a:t>
            </a:r>
            <a:r>
              <a:rPr lang="en-US" altLang="de-DE" sz="2200" b="1" dirty="0" err="1"/>
              <a:t>Sachkunde</a:t>
            </a:r>
            <a:r>
              <a:rPr lang="en-US" altLang="de-DE" sz="2200" b="1" dirty="0"/>
              <a:t>)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dirty="0" err="1"/>
              <a:t>Umgang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mit</a:t>
            </a:r>
            <a:r>
              <a:rPr lang="en-US" altLang="de-DE" sz="2000" dirty="0"/>
              <a:t> </a:t>
            </a:r>
            <a:r>
              <a:rPr lang="en-US" altLang="de-DE" sz="2000" dirty="0" err="1"/>
              <a:t>radioaktiven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Stoffen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unterhalb</a:t>
            </a:r>
            <a:r>
              <a:rPr lang="en-US" altLang="de-DE" sz="2000" dirty="0"/>
              <a:t> der </a:t>
            </a:r>
            <a:r>
              <a:rPr lang="en-US" altLang="de-DE" sz="2000" dirty="0" err="1"/>
              <a:t>Freigrenze</a:t>
            </a:r>
            <a:br>
              <a:rPr lang="en-US" altLang="de-DE" sz="2000" dirty="0"/>
            </a:br>
            <a:endParaRPr lang="en-US" altLang="de-DE" sz="2000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dirty="0" err="1">
                <a:solidFill>
                  <a:srgbClr val="FF0000"/>
                </a:solidFill>
              </a:rPr>
              <a:t>Vermeidung</a:t>
            </a:r>
            <a:r>
              <a:rPr lang="en-US" altLang="de-DE" sz="2000" dirty="0">
                <a:solidFill>
                  <a:srgbClr val="FF0000"/>
                </a:solidFill>
              </a:rPr>
              <a:t> </a:t>
            </a:r>
            <a:r>
              <a:rPr lang="en-US" altLang="de-DE" sz="2000" dirty="0" err="1">
                <a:solidFill>
                  <a:srgbClr val="FF0000"/>
                </a:solidFill>
              </a:rPr>
              <a:t>unnötiger</a:t>
            </a:r>
            <a:r>
              <a:rPr lang="en-US" altLang="de-DE" sz="2000" dirty="0">
                <a:solidFill>
                  <a:srgbClr val="FF0000"/>
                </a:solidFill>
              </a:rPr>
              <a:t> </a:t>
            </a:r>
            <a:r>
              <a:rPr lang="en-US" altLang="de-DE" sz="2000" dirty="0" err="1">
                <a:solidFill>
                  <a:srgbClr val="FF0000"/>
                </a:solidFill>
              </a:rPr>
              <a:t>Strahlenexposition</a:t>
            </a:r>
            <a:r>
              <a:rPr lang="en-US" altLang="de-DE" sz="2000" dirty="0">
                <a:solidFill>
                  <a:srgbClr val="FF0000"/>
                </a:solidFill>
              </a:rPr>
              <a:t> (</a:t>
            </a:r>
            <a:r>
              <a:rPr lang="en-US" altLang="de-DE" sz="2000" dirty="0" err="1">
                <a:solidFill>
                  <a:srgbClr val="FF0000"/>
                </a:solidFill>
              </a:rPr>
              <a:t>immer</a:t>
            </a:r>
            <a:r>
              <a:rPr lang="en-US" altLang="de-DE" sz="2000" dirty="0">
                <a:solidFill>
                  <a:srgbClr val="FF0000"/>
                </a:solidFill>
              </a:rPr>
              <a:t>) </a:t>
            </a:r>
            <a:r>
              <a:rPr lang="en-US" altLang="de-DE" sz="2000" dirty="0" err="1">
                <a:solidFill>
                  <a:srgbClr val="FF0000"/>
                </a:solidFill>
              </a:rPr>
              <a:t>nach</a:t>
            </a:r>
            <a:r>
              <a:rPr lang="en-US" altLang="de-DE" sz="2000" dirty="0">
                <a:solidFill>
                  <a:srgbClr val="FF0000"/>
                </a:solidFill>
              </a:rPr>
              <a:t> §6 </a:t>
            </a:r>
            <a:r>
              <a:rPr lang="en-US" altLang="de-DE" sz="2000" dirty="0" err="1">
                <a:solidFill>
                  <a:srgbClr val="FF0000"/>
                </a:solidFill>
              </a:rPr>
              <a:t>StrlSchG</a:t>
            </a:r>
            <a:r>
              <a:rPr lang="en-US" altLang="de-DE" sz="2000" dirty="0">
                <a:solidFill>
                  <a:srgbClr val="FF0000"/>
                </a:solidFill>
              </a:rPr>
              <a:t> </a:t>
            </a:r>
            <a:r>
              <a:rPr lang="en-US" altLang="de-DE" sz="2000" dirty="0" err="1">
                <a:solidFill>
                  <a:srgbClr val="FF0000"/>
                </a:solidFill>
              </a:rPr>
              <a:t>Einhaltung</a:t>
            </a:r>
            <a:r>
              <a:rPr lang="en-US" altLang="de-DE" sz="2000" dirty="0">
                <a:solidFill>
                  <a:srgbClr val="FF0000"/>
                </a:solidFill>
              </a:rPr>
              <a:t> der </a:t>
            </a:r>
            <a:r>
              <a:rPr lang="en-US" altLang="de-DE" sz="2000" dirty="0" err="1">
                <a:solidFill>
                  <a:srgbClr val="FF0000"/>
                </a:solidFill>
              </a:rPr>
              <a:t>Strahlenschutzgrundsätze</a:t>
            </a:r>
            <a:r>
              <a:rPr lang="en-US" altLang="de-DE" sz="2000" dirty="0">
                <a:solidFill>
                  <a:srgbClr val="FF0000"/>
                </a:solidFill>
              </a:rPr>
              <a:t> (5 </a:t>
            </a:r>
            <a:r>
              <a:rPr lang="en-US" altLang="de-DE" sz="2000" dirty="0" err="1">
                <a:solidFill>
                  <a:srgbClr val="FF0000"/>
                </a:solidFill>
              </a:rPr>
              <a:t>große</a:t>
            </a:r>
            <a:r>
              <a:rPr lang="en-US" altLang="de-DE" sz="2000" dirty="0">
                <a:solidFill>
                  <a:srgbClr val="FF0000"/>
                </a:solidFill>
              </a:rPr>
              <a:t> A!)</a:t>
            </a:r>
            <a:br>
              <a:rPr lang="en-US" altLang="de-DE" sz="1800" b="1" dirty="0"/>
            </a:br>
            <a:endParaRPr lang="de-DE" altLang="de-DE" sz="800" dirty="0"/>
          </a:p>
          <a:p>
            <a:pPr lvl="2" eaLnBrk="1" hangingPunct="1"/>
            <a:endParaRPr lang="de-DE" altLang="de-DE" sz="20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Umgang</a:t>
            </a:r>
            <a:r>
              <a:rPr lang="en-US" altLang="de-DE" dirty="0"/>
              <a:t> </a:t>
            </a:r>
            <a:r>
              <a:rPr lang="en-US" altLang="de-DE" dirty="0" err="1"/>
              <a:t>mit</a:t>
            </a:r>
            <a:r>
              <a:rPr lang="en-US" altLang="de-DE" dirty="0"/>
              <a:t> </a:t>
            </a:r>
            <a:r>
              <a:rPr lang="en-US" altLang="de-DE" dirty="0" err="1"/>
              <a:t>Präparaten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434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600" b="1" dirty="0"/>
              <a:t>Lehrer und </a:t>
            </a:r>
            <a:r>
              <a:rPr lang="en-US" altLang="de-DE" sz="2600" b="1" dirty="0" err="1"/>
              <a:t>radioaktive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Stoffe</a:t>
            </a:r>
            <a:endParaRPr lang="en-US" altLang="de-DE" sz="2600" b="1"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de-DE" sz="2200" b="1" dirty="0" err="1"/>
              <a:t>Fachlehrer</a:t>
            </a:r>
            <a:r>
              <a:rPr lang="en-US" altLang="de-DE" sz="2200" b="1" dirty="0"/>
              <a:t> (</a:t>
            </a:r>
            <a:r>
              <a:rPr lang="en-US" altLang="de-DE" sz="2200" b="1" dirty="0" err="1"/>
              <a:t>mit</a:t>
            </a:r>
            <a:r>
              <a:rPr lang="en-US" altLang="de-DE" sz="2200" b="1" dirty="0"/>
              <a:t> </a:t>
            </a:r>
            <a:r>
              <a:rPr lang="en-US" altLang="de-DE" sz="2200" b="1" dirty="0" err="1"/>
              <a:t>Sachkunde</a:t>
            </a:r>
            <a:r>
              <a:rPr lang="en-US" altLang="de-DE" sz="2200" b="1" dirty="0"/>
              <a:t>) </a:t>
            </a:r>
            <a:r>
              <a:rPr lang="en-US" altLang="de-DE" sz="2200" b="1" dirty="0" err="1"/>
              <a:t>ohne</a:t>
            </a:r>
            <a:r>
              <a:rPr lang="en-US" altLang="de-DE" sz="2200" b="1" dirty="0"/>
              <a:t> </a:t>
            </a:r>
            <a:r>
              <a:rPr lang="en-US" altLang="de-DE" sz="2200" b="1" dirty="0" err="1"/>
              <a:t>Fachkunde</a:t>
            </a:r>
            <a:endParaRPr lang="en-US" altLang="de-DE" sz="2200" b="1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dirty="0" err="1"/>
              <a:t>Umgang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mit</a:t>
            </a:r>
            <a:r>
              <a:rPr lang="en-US" altLang="de-DE" sz="2000" dirty="0"/>
              <a:t> </a:t>
            </a:r>
            <a:r>
              <a:rPr lang="en-US" altLang="de-DE" sz="2000" dirty="0" err="1"/>
              <a:t>radioaktiven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Stoffen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unterhalb</a:t>
            </a:r>
            <a:r>
              <a:rPr lang="en-US" altLang="de-DE" sz="2000" dirty="0"/>
              <a:t> der </a:t>
            </a:r>
            <a:r>
              <a:rPr lang="en-US" altLang="de-DE" sz="2000" dirty="0" err="1"/>
              <a:t>Freigrenze</a:t>
            </a:r>
            <a:endParaRPr lang="en-US" altLang="de-DE" sz="2000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dirty="0" err="1"/>
              <a:t>Genehmigungsfreie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Tätigkeiten</a:t>
            </a:r>
            <a:r>
              <a:rPr lang="en-US" altLang="de-DE" sz="2000" dirty="0"/>
              <a:t> (</a:t>
            </a:r>
            <a:r>
              <a:rPr lang="en-US" altLang="de-DE" sz="2000" dirty="0" err="1"/>
              <a:t>Umgang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mit</a:t>
            </a:r>
            <a:r>
              <a:rPr lang="en-US" altLang="de-DE" sz="2000" dirty="0"/>
              <a:t> </a:t>
            </a:r>
            <a:r>
              <a:rPr lang="en-US" altLang="de-DE" sz="2000" dirty="0" err="1"/>
              <a:t>bauartzugelassenen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Präparaten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nach</a:t>
            </a:r>
            <a:r>
              <a:rPr lang="en-US" altLang="de-DE" sz="2000" dirty="0"/>
              <a:t> </a:t>
            </a:r>
            <a:r>
              <a:rPr lang="en-US" altLang="de-DE" sz="2000" dirty="0" err="1"/>
              <a:t>StrlSchV</a:t>
            </a:r>
            <a:r>
              <a:rPr lang="en-US" altLang="de-DE" sz="2000" dirty="0"/>
              <a:t>) </a:t>
            </a:r>
            <a:r>
              <a:rPr lang="en-US" altLang="de-DE" sz="2000" i="1" dirty="0" err="1"/>
              <a:t>nach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Einweisung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durch</a:t>
            </a:r>
            <a:r>
              <a:rPr lang="en-US" altLang="de-DE" sz="2000" i="1" dirty="0"/>
              <a:t> SSB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dirty="0" err="1"/>
              <a:t>Umgang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mit</a:t>
            </a:r>
            <a:r>
              <a:rPr lang="en-US" altLang="de-DE" sz="2000" dirty="0"/>
              <a:t> dem </a:t>
            </a:r>
            <a:r>
              <a:rPr lang="en-US" altLang="de-DE" sz="2000" dirty="0" err="1"/>
              <a:t>Schulkröntgengerät</a:t>
            </a:r>
            <a:r>
              <a:rPr lang="en-US" altLang="de-DE" sz="2000" dirty="0"/>
              <a:t> </a:t>
            </a:r>
            <a:br>
              <a:rPr lang="en-US" altLang="de-DE" sz="2000" i="1" dirty="0"/>
            </a:br>
            <a:r>
              <a:rPr lang="en-US" altLang="de-DE" sz="2000" i="1" dirty="0" err="1"/>
              <a:t>nach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Einweisung</a:t>
            </a:r>
            <a:r>
              <a:rPr lang="en-US" altLang="de-DE" sz="2000" i="1" dirty="0"/>
              <a:t> &amp; </a:t>
            </a:r>
            <a:r>
              <a:rPr lang="en-US" altLang="de-DE" sz="2000" i="1" dirty="0" err="1"/>
              <a:t>Unterweisung</a:t>
            </a:r>
            <a:r>
              <a:rPr lang="en-US" altLang="de-DE" sz="2000" i="1" dirty="0"/>
              <a:t> (</a:t>
            </a:r>
            <a:r>
              <a:rPr lang="en-US" altLang="de-DE" sz="2000" i="1" dirty="0" err="1"/>
              <a:t>jährlich</a:t>
            </a:r>
            <a:r>
              <a:rPr lang="en-US" altLang="de-DE" sz="2000" i="1" dirty="0"/>
              <a:t>)</a:t>
            </a:r>
            <a:br>
              <a:rPr lang="en-US" altLang="de-DE" sz="2000" dirty="0"/>
            </a:br>
            <a:endParaRPr lang="en-US" altLang="de-DE" sz="2000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dirty="0" err="1">
                <a:solidFill>
                  <a:srgbClr val="FF0000"/>
                </a:solidFill>
              </a:rPr>
              <a:t>Vermeidung</a:t>
            </a:r>
            <a:r>
              <a:rPr lang="en-US" altLang="de-DE" sz="2000" dirty="0">
                <a:solidFill>
                  <a:srgbClr val="FF0000"/>
                </a:solidFill>
              </a:rPr>
              <a:t> </a:t>
            </a:r>
            <a:r>
              <a:rPr lang="en-US" altLang="de-DE" sz="2000" dirty="0" err="1">
                <a:solidFill>
                  <a:srgbClr val="FF0000"/>
                </a:solidFill>
              </a:rPr>
              <a:t>unnötiger</a:t>
            </a:r>
            <a:r>
              <a:rPr lang="en-US" altLang="de-DE" sz="2000" dirty="0">
                <a:solidFill>
                  <a:srgbClr val="FF0000"/>
                </a:solidFill>
              </a:rPr>
              <a:t> </a:t>
            </a:r>
            <a:r>
              <a:rPr lang="en-US" altLang="de-DE" sz="2000" dirty="0" err="1">
                <a:solidFill>
                  <a:srgbClr val="FF0000"/>
                </a:solidFill>
              </a:rPr>
              <a:t>Strahlenexposition</a:t>
            </a:r>
            <a:r>
              <a:rPr lang="en-US" altLang="de-DE" sz="2000" dirty="0">
                <a:solidFill>
                  <a:srgbClr val="FF0000"/>
                </a:solidFill>
              </a:rPr>
              <a:t> (</a:t>
            </a:r>
            <a:r>
              <a:rPr lang="en-US" altLang="de-DE" sz="2000" dirty="0" err="1">
                <a:solidFill>
                  <a:srgbClr val="FF0000"/>
                </a:solidFill>
              </a:rPr>
              <a:t>immer</a:t>
            </a:r>
            <a:r>
              <a:rPr lang="en-US" altLang="de-DE" sz="2000" dirty="0">
                <a:solidFill>
                  <a:srgbClr val="FF0000"/>
                </a:solidFill>
              </a:rPr>
              <a:t>) </a:t>
            </a:r>
            <a:r>
              <a:rPr lang="en-US" altLang="de-DE" sz="2000" dirty="0" err="1">
                <a:solidFill>
                  <a:srgbClr val="FF0000"/>
                </a:solidFill>
              </a:rPr>
              <a:t>nach</a:t>
            </a:r>
            <a:r>
              <a:rPr lang="en-US" altLang="de-DE" sz="2000" dirty="0">
                <a:solidFill>
                  <a:srgbClr val="FF0000"/>
                </a:solidFill>
              </a:rPr>
              <a:t> §6 </a:t>
            </a:r>
            <a:r>
              <a:rPr lang="en-US" altLang="de-DE" sz="2000" dirty="0" err="1">
                <a:solidFill>
                  <a:srgbClr val="FF0000"/>
                </a:solidFill>
              </a:rPr>
              <a:t>StrlSchG</a:t>
            </a:r>
            <a:r>
              <a:rPr lang="en-US" altLang="de-DE" sz="2000" dirty="0">
                <a:solidFill>
                  <a:srgbClr val="FF0000"/>
                </a:solidFill>
              </a:rPr>
              <a:t> </a:t>
            </a:r>
            <a:r>
              <a:rPr lang="en-US" altLang="de-DE" sz="2000" dirty="0" err="1">
                <a:solidFill>
                  <a:srgbClr val="FF0000"/>
                </a:solidFill>
              </a:rPr>
              <a:t>Einhaltung</a:t>
            </a:r>
            <a:r>
              <a:rPr lang="en-US" altLang="de-DE" sz="2000" dirty="0">
                <a:solidFill>
                  <a:srgbClr val="FF0000"/>
                </a:solidFill>
              </a:rPr>
              <a:t> der </a:t>
            </a:r>
            <a:r>
              <a:rPr lang="en-US" altLang="de-DE" sz="2000" dirty="0" err="1">
                <a:solidFill>
                  <a:srgbClr val="FF0000"/>
                </a:solidFill>
              </a:rPr>
              <a:t>Strahlenschutzgrundsätze</a:t>
            </a:r>
            <a:r>
              <a:rPr lang="en-US" altLang="de-DE" sz="2000" dirty="0">
                <a:solidFill>
                  <a:srgbClr val="FF0000"/>
                </a:solidFill>
              </a:rPr>
              <a:t> (5 </a:t>
            </a:r>
            <a:r>
              <a:rPr lang="en-US" altLang="de-DE" sz="2000" dirty="0" err="1">
                <a:solidFill>
                  <a:srgbClr val="FF0000"/>
                </a:solidFill>
              </a:rPr>
              <a:t>große</a:t>
            </a:r>
            <a:r>
              <a:rPr lang="en-US" altLang="de-DE" sz="2000" dirty="0">
                <a:solidFill>
                  <a:srgbClr val="FF0000"/>
                </a:solidFill>
              </a:rPr>
              <a:t> A!)</a:t>
            </a:r>
            <a:br>
              <a:rPr lang="en-US" altLang="de-DE" sz="1800" b="1" dirty="0"/>
            </a:br>
            <a:endParaRPr lang="de-DE" altLang="de-DE" sz="800" dirty="0"/>
          </a:p>
          <a:p>
            <a:pPr lvl="2" eaLnBrk="1" hangingPunct="1"/>
            <a:endParaRPr lang="de-DE" altLang="de-DE" sz="20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Umgang</a:t>
            </a:r>
            <a:r>
              <a:rPr lang="en-US" altLang="de-DE" dirty="0"/>
              <a:t> </a:t>
            </a:r>
            <a:r>
              <a:rPr lang="en-US" altLang="de-DE" dirty="0" err="1"/>
              <a:t>mit</a:t>
            </a:r>
            <a:r>
              <a:rPr lang="en-US" altLang="de-DE" dirty="0"/>
              <a:t> </a:t>
            </a:r>
            <a:r>
              <a:rPr lang="en-US" altLang="de-DE" dirty="0" err="1"/>
              <a:t>Präparaten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M:\Schule\Unterricht\Bilder_Grafiken_allgemein\fueller.gif">
            <a:extLst>
              <a:ext uri="{FF2B5EF4-FFF2-40B4-BE49-F238E27FC236}">
                <a16:creationId xmlns:a16="http://schemas.microsoft.com/office/drawing/2014/main" id="{0C60236C-449D-4771-92EF-72667DED6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99" y="3423608"/>
            <a:ext cx="1011210" cy="11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0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600" b="1" dirty="0"/>
              <a:t>Lehrer und </a:t>
            </a:r>
            <a:r>
              <a:rPr lang="en-US" altLang="de-DE" sz="2600" b="1" dirty="0" err="1"/>
              <a:t>radioaktive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Stoffe</a:t>
            </a:r>
            <a:r>
              <a:rPr lang="en-US" altLang="de-DE" sz="2600" b="1" dirty="0"/>
              <a:t> (</a:t>
            </a:r>
            <a:r>
              <a:rPr lang="en-US" altLang="de-DE" sz="2600" b="1" u="sng" dirty="0">
                <a:solidFill>
                  <a:srgbClr val="FF0000"/>
                </a:solidFill>
              </a:rPr>
              <a:t>2018 §82 </a:t>
            </a:r>
            <a:r>
              <a:rPr lang="en-US" altLang="de-DE" sz="2600" b="1" u="sng" dirty="0" err="1">
                <a:solidFill>
                  <a:srgbClr val="FF0000"/>
                </a:solidFill>
              </a:rPr>
              <a:t>StrlSchV</a:t>
            </a:r>
            <a:r>
              <a:rPr lang="en-US" altLang="de-DE" sz="2600" b="1" dirty="0"/>
              <a:t>)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de-DE" sz="2200" b="1" dirty="0" err="1"/>
              <a:t>Fachlehrer</a:t>
            </a:r>
            <a:r>
              <a:rPr lang="en-US" altLang="de-DE" sz="2200" b="1" dirty="0"/>
              <a:t> </a:t>
            </a:r>
            <a:r>
              <a:rPr lang="en-US" altLang="de-DE" sz="2200" b="1" dirty="0" err="1"/>
              <a:t>mit</a:t>
            </a:r>
            <a:r>
              <a:rPr lang="en-US" altLang="de-DE" sz="2200" b="1" dirty="0"/>
              <a:t> </a:t>
            </a:r>
            <a:r>
              <a:rPr lang="en-US" altLang="de-DE" sz="2200" b="1" dirty="0" err="1"/>
              <a:t>Fachkunde</a:t>
            </a:r>
            <a:endParaRPr lang="en-US" altLang="de-DE" sz="2200" b="1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dirty="0" err="1"/>
              <a:t>Umgang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mit</a:t>
            </a:r>
            <a:r>
              <a:rPr lang="en-US" altLang="de-DE" sz="2000" dirty="0"/>
              <a:t> </a:t>
            </a:r>
            <a:r>
              <a:rPr lang="en-US" altLang="de-DE" sz="2000" dirty="0" err="1"/>
              <a:t>radioaktiven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Stoffen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unterhalb</a:t>
            </a:r>
            <a:r>
              <a:rPr lang="en-US" altLang="de-DE" sz="2000" dirty="0"/>
              <a:t> der </a:t>
            </a:r>
            <a:r>
              <a:rPr lang="en-US" altLang="de-DE" sz="2000" dirty="0" err="1"/>
              <a:t>Freigrenze</a:t>
            </a:r>
            <a:endParaRPr lang="en-US" altLang="de-DE" sz="2000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dirty="0" err="1"/>
              <a:t>Genehmigungsfreie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Tätigkeiten</a:t>
            </a:r>
            <a:endParaRPr lang="en-US" altLang="de-DE" sz="2000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dirty="0" err="1"/>
              <a:t>Umgang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mit</a:t>
            </a:r>
            <a:r>
              <a:rPr lang="en-US" altLang="de-DE" sz="2000" dirty="0"/>
              <a:t> dem </a:t>
            </a:r>
            <a:r>
              <a:rPr lang="en-US" altLang="de-DE" sz="2000" dirty="0" err="1"/>
              <a:t>Schulröntgengerät</a:t>
            </a:r>
            <a:r>
              <a:rPr lang="en-US" altLang="de-DE" sz="2000" dirty="0"/>
              <a:t> </a:t>
            </a:r>
            <a:br>
              <a:rPr lang="en-US" altLang="de-DE" sz="2000" i="1" dirty="0"/>
            </a:br>
            <a:r>
              <a:rPr lang="en-US" altLang="de-DE" sz="2000" i="1" dirty="0" err="1"/>
              <a:t>nach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Einweisung</a:t>
            </a:r>
            <a:r>
              <a:rPr lang="en-US" altLang="de-DE" sz="2000" i="1" dirty="0"/>
              <a:t> &amp; </a:t>
            </a:r>
            <a:r>
              <a:rPr lang="en-US" altLang="de-DE" sz="2000" i="1" dirty="0" err="1"/>
              <a:t>Unterweisung</a:t>
            </a:r>
            <a:r>
              <a:rPr lang="en-US" altLang="de-DE" sz="2000" i="1" dirty="0"/>
              <a:t> (</a:t>
            </a:r>
            <a:r>
              <a:rPr lang="en-US" altLang="de-DE" sz="2000" i="1" dirty="0" err="1"/>
              <a:t>jährlich</a:t>
            </a:r>
            <a:r>
              <a:rPr lang="en-US" altLang="de-DE" sz="2000" i="1" dirty="0"/>
              <a:t>)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dirty="0" err="1"/>
              <a:t>Genehmigungsbedürftiger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Umgang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mit</a:t>
            </a:r>
            <a:r>
              <a:rPr lang="en-US" altLang="de-DE" sz="2000" dirty="0"/>
              <a:t> </a:t>
            </a:r>
            <a:r>
              <a:rPr lang="en-US" altLang="de-DE" sz="2000" dirty="0" err="1"/>
              <a:t>Präparaten</a:t>
            </a:r>
            <a:r>
              <a:rPr lang="en-US" altLang="de-DE" sz="2000" dirty="0"/>
              <a:t> </a:t>
            </a:r>
            <a:br>
              <a:rPr lang="en-US" altLang="de-DE" sz="2000" i="1" dirty="0"/>
            </a:br>
            <a:r>
              <a:rPr lang="en-US" altLang="de-DE" sz="2000" i="1" dirty="0" err="1"/>
              <a:t>im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Rahmen</a:t>
            </a:r>
            <a:r>
              <a:rPr lang="en-US" altLang="de-DE" sz="2000" i="1" dirty="0"/>
              <a:t> der </a:t>
            </a:r>
            <a:r>
              <a:rPr lang="en-US" altLang="de-DE" sz="2000" i="1" dirty="0" err="1"/>
              <a:t>Genehmigung</a:t>
            </a:r>
            <a:r>
              <a:rPr lang="en-US" altLang="de-DE" sz="2000" i="1" dirty="0"/>
              <a:t> und </a:t>
            </a:r>
            <a:r>
              <a:rPr lang="en-US" altLang="de-DE" sz="2000" i="1" dirty="0" err="1"/>
              <a:t>nach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Einweisung</a:t>
            </a:r>
            <a:endParaRPr lang="en-US" altLang="de-DE" sz="2000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b="1" dirty="0" err="1">
                <a:solidFill>
                  <a:srgbClr val="FF0000"/>
                </a:solidFill>
              </a:rPr>
              <a:t>Kann</a:t>
            </a:r>
            <a:r>
              <a:rPr lang="en-US" altLang="de-DE" sz="2000" b="1" dirty="0">
                <a:solidFill>
                  <a:srgbClr val="FF0000"/>
                </a:solidFill>
              </a:rPr>
              <a:t> </a:t>
            </a:r>
            <a:r>
              <a:rPr lang="en-US" altLang="de-DE" sz="2000" b="1" dirty="0" err="1">
                <a:solidFill>
                  <a:srgbClr val="FF0000"/>
                </a:solidFill>
              </a:rPr>
              <a:t>zum</a:t>
            </a:r>
            <a:r>
              <a:rPr lang="en-US" altLang="de-DE" sz="2000" b="1" dirty="0">
                <a:solidFill>
                  <a:srgbClr val="FF0000"/>
                </a:solidFill>
              </a:rPr>
              <a:t> </a:t>
            </a:r>
            <a:r>
              <a:rPr lang="en-US" altLang="de-DE" sz="2000" b="1" dirty="0" err="1">
                <a:solidFill>
                  <a:srgbClr val="FF0000"/>
                </a:solidFill>
              </a:rPr>
              <a:t>Strahlenschutzbeauftragten</a:t>
            </a:r>
            <a:r>
              <a:rPr lang="en-US" altLang="de-DE" sz="2000" b="1" dirty="0">
                <a:solidFill>
                  <a:srgbClr val="FF0000"/>
                </a:solidFill>
              </a:rPr>
              <a:t> </a:t>
            </a:r>
            <a:r>
              <a:rPr lang="en-US" altLang="de-DE" sz="2000" b="1" dirty="0" err="1">
                <a:solidFill>
                  <a:srgbClr val="FF0000"/>
                </a:solidFill>
              </a:rPr>
              <a:t>bestellt</a:t>
            </a:r>
            <a:r>
              <a:rPr lang="en-US" altLang="de-DE" sz="2000" b="1" dirty="0">
                <a:solidFill>
                  <a:srgbClr val="FF0000"/>
                </a:solidFill>
              </a:rPr>
              <a:t> </a:t>
            </a:r>
            <a:r>
              <a:rPr lang="en-US" altLang="de-DE" sz="2000" b="1" dirty="0" err="1">
                <a:solidFill>
                  <a:srgbClr val="FF0000"/>
                </a:solidFill>
              </a:rPr>
              <a:t>werden</a:t>
            </a:r>
            <a:br>
              <a:rPr lang="en-US" altLang="de-DE" sz="2000" b="1" dirty="0">
                <a:solidFill>
                  <a:srgbClr val="FF0000"/>
                </a:solidFill>
              </a:rPr>
            </a:br>
            <a:endParaRPr lang="en-US" altLang="de-DE" sz="1000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dirty="0" err="1">
                <a:solidFill>
                  <a:srgbClr val="FF0000"/>
                </a:solidFill>
              </a:rPr>
              <a:t>Vermeidung</a:t>
            </a:r>
            <a:r>
              <a:rPr lang="en-US" altLang="de-DE" sz="2000" dirty="0">
                <a:solidFill>
                  <a:srgbClr val="FF0000"/>
                </a:solidFill>
              </a:rPr>
              <a:t> </a:t>
            </a:r>
            <a:r>
              <a:rPr lang="en-US" altLang="de-DE" sz="2000" dirty="0" err="1">
                <a:solidFill>
                  <a:srgbClr val="FF0000"/>
                </a:solidFill>
              </a:rPr>
              <a:t>unnötiger</a:t>
            </a:r>
            <a:r>
              <a:rPr lang="en-US" altLang="de-DE" sz="2000" dirty="0">
                <a:solidFill>
                  <a:srgbClr val="FF0000"/>
                </a:solidFill>
              </a:rPr>
              <a:t> </a:t>
            </a:r>
            <a:r>
              <a:rPr lang="en-US" altLang="de-DE" sz="2000" dirty="0" err="1">
                <a:solidFill>
                  <a:srgbClr val="FF0000"/>
                </a:solidFill>
              </a:rPr>
              <a:t>Strahlenexposition</a:t>
            </a:r>
            <a:r>
              <a:rPr lang="en-US" altLang="de-DE" sz="2000" dirty="0">
                <a:solidFill>
                  <a:srgbClr val="FF0000"/>
                </a:solidFill>
              </a:rPr>
              <a:t> (</a:t>
            </a:r>
            <a:r>
              <a:rPr lang="en-US" altLang="de-DE" sz="2000" dirty="0" err="1">
                <a:solidFill>
                  <a:srgbClr val="FF0000"/>
                </a:solidFill>
              </a:rPr>
              <a:t>immer</a:t>
            </a:r>
            <a:r>
              <a:rPr lang="en-US" altLang="de-DE" sz="2000" dirty="0">
                <a:solidFill>
                  <a:srgbClr val="FF0000"/>
                </a:solidFill>
              </a:rPr>
              <a:t>) </a:t>
            </a:r>
            <a:r>
              <a:rPr lang="en-US" altLang="de-DE" sz="2000" dirty="0" err="1">
                <a:solidFill>
                  <a:srgbClr val="FF0000"/>
                </a:solidFill>
              </a:rPr>
              <a:t>nach</a:t>
            </a:r>
            <a:r>
              <a:rPr lang="en-US" altLang="de-DE" sz="2000" dirty="0">
                <a:solidFill>
                  <a:srgbClr val="FF0000"/>
                </a:solidFill>
              </a:rPr>
              <a:t> §6 </a:t>
            </a:r>
            <a:r>
              <a:rPr lang="en-US" altLang="de-DE" sz="2000" dirty="0" err="1">
                <a:solidFill>
                  <a:srgbClr val="FF0000"/>
                </a:solidFill>
              </a:rPr>
              <a:t>StrlSchG</a:t>
            </a:r>
            <a:r>
              <a:rPr lang="en-US" altLang="de-DE" sz="2000" dirty="0">
                <a:solidFill>
                  <a:srgbClr val="FF0000"/>
                </a:solidFill>
              </a:rPr>
              <a:t> </a:t>
            </a:r>
            <a:r>
              <a:rPr lang="en-US" altLang="de-DE" sz="2000" dirty="0" err="1">
                <a:solidFill>
                  <a:srgbClr val="FF0000"/>
                </a:solidFill>
              </a:rPr>
              <a:t>Einhaltung</a:t>
            </a:r>
            <a:r>
              <a:rPr lang="en-US" altLang="de-DE" sz="2000" dirty="0">
                <a:solidFill>
                  <a:srgbClr val="FF0000"/>
                </a:solidFill>
              </a:rPr>
              <a:t> der </a:t>
            </a:r>
            <a:r>
              <a:rPr lang="en-US" altLang="de-DE" sz="2000" dirty="0" err="1">
                <a:solidFill>
                  <a:srgbClr val="FF0000"/>
                </a:solidFill>
              </a:rPr>
              <a:t>Strahlenschutzgrundsätze</a:t>
            </a:r>
            <a:r>
              <a:rPr lang="en-US" altLang="de-DE" sz="2000" dirty="0">
                <a:solidFill>
                  <a:srgbClr val="FF0000"/>
                </a:solidFill>
              </a:rPr>
              <a:t> (5 </a:t>
            </a:r>
            <a:r>
              <a:rPr lang="en-US" altLang="de-DE" sz="2000" dirty="0" err="1">
                <a:solidFill>
                  <a:srgbClr val="FF0000"/>
                </a:solidFill>
              </a:rPr>
              <a:t>große</a:t>
            </a:r>
            <a:r>
              <a:rPr lang="en-US" altLang="de-DE" sz="2000" dirty="0">
                <a:solidFill>
                  <a:srgbClr val="FF0000"/>
                </a:solidFill>
              </a:rPr>
              <a:t> A!)</a:t>
            </a:r>
            <a:br>
              <a:rPr lang="en-US" altLang="de-DE" sz="1800" b="1" dirty="0"/>
            </a:br>
            <a:endParaRPr lang="de-DE" altLang="de-DE" sz="800" dirty="0"/>
          </a:p>
          <a:p>
            <a:pPr marL="914400" lvl="2" indent="0" eaLnBrk="1" hangingPunct="1">
              <a:buNone/>
            </a:pPr>
            <a:endParaRPr lang="de-DE" altLang="de-DE" sz="20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Umgang</a:t>
            </a:r>
            <a:r>
              <a:rPr lang="en-US" altLang="de-DE" dirty="0"/>
              <a:t> </a:t>
            </a:r>
            <a:r>
              <a:rPr lang="en-US" altLang="de-DE" dirty="0" err="1"/>
              <a:t>mit</a:t>
            </a:r>
            <a:r>
              <a:rPr lang="en-US" altLang="de-DE" dirty="0"/>
              <a:t> </a:t>
            </a:r>
            <a:r>
              <a:rPr lang="en-US" altLang="de-DE" dirty="0" err="1"/>
              <a:t>Präparaten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323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600" b="1" dirty="0"/>
              <a:t>Lehrer und </a:t>
            </a:r>
            <a:r>
              <a:rPr lang="en-US" altLang="de-DE" sz="2600" b="1" dirty="0" err="1"/>
              <a:t>radioaktive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Stoffe</a:t>
            </a:r>
            <a:endParaRPr lang="en-US" altLang="de-DE" sz="2600" b="1"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de-DE" sz="2200" b="1" dirty="0" err="1"/>
              <a:t>Fachlehrer</a:t>
            </a:r>
            <a:r>
              <a:rPr lang="en-US" altLang="de-DE" sz="2200" b="1" dirty="0"/>
              <a:t> </a:t>
            </a:r>
            <a:r>
              <a:rPr lang="en-US" altLang="de-DE" sz="2200" b="1" dirty="0" err="1"/>
              <a:t>mit</a:t>
            </a:r>
            <a:r>
              <a:rPr lang="en-US" altLang="de-DE" sz="2200" b="1" dirty="0"/>
              <a:t> </a:t>
            </a:r>
            <a:r>
              <a:rPr lang="en-US" altLang="de-DE" sz="2200" b="1" dirty="0" err="1"/>
              <a:t>Fachkunde</a:t>
            </a:r>
            <a:r>
              <a:rPr lang="en-US" altLang="de-DE" sz="2200" b="1" dirty="0"/>
              <a:t> &amp; </a:t>
            </a:r>
            <a:r>
              <a:rPr lang="en-US" altLang="de-DE" sz="2200" b="1" dirty="0" err="1"/>
              <a:t>Strahlenschutzbeauftragung</a:t>
            </a:r>
            <a:endParaRPr lang="en-US" altLang="de-DE" sz="2200" b="1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altLang="de-DE" sz="2000" b="1" u="sng" dirty="0"/>
              <a:t>Zusätzlich:</a:t>
            </a:r>
            <a:br>
              <a:rPr lang="de-DE" altLang="de-DE" sz="2000" dirty="0"/>
            </a:br>
            <a:r>
              <a:rPr lang="de-DE" altLang="de-DE" sz="2000" dirty="0"/>
              <a:t>Darf Unterweisungen (jährlich) und Einweisungen geben!</a:t>
            </a:r>
            <a:endParaRPr lang="en-US" altLang="de-DE" sz="2000" dirty="0"/>
          </a:p>
          <a:p>
            <a:pPr marL="457200" lvl="1" indent="0" eaLnBrk="1" hangingPunct="1">
              <a:lnSpc>
                <a:spcPct val="120000"/>
              </a:lnSpc>
              <a:buNone/>
            </a:pPr>
            <a:br>
              <a:rPr lang="en-US" altLang="de-DE" sz="1800" b="1" dirty="0"/>
            </a:br>
            <a:endParaRPr lang="de-DE" altLang="de-DE" sz="800" dirty="0"/>
          </a:p>
          <a:p>
            <a:pPr lvl="2" eaLnBrk="1" hangingPunct="1"/>
            <a:endParaRPr lang="de-DE" altLang="de-DE" sz="20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Umgang</a:t>
            </a:r>
            <a:r>
              <a:rPr lang="en-US" altLang="de-DE" dirty="0"/>
              <a:t> </a:t>
            </a:r>
            <a:r>
              <a:rPr lang="en-US" altLang="de-DE" dirty="0" err="1"/>
              <a:t>mit</a:t>
            </a:r>
            <a:r>
              <a:rPr lang="en-US" altLang="de-DE" dirty="0"/>
              <a:t> </a:t>
            </a:r>
            <a:r>
              <a:rPr lang="en-US" altLang="de-DE" dirty="0" err="1"/>
              <a:t>Präparaten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911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699697" cy="5328592"/>
          </a:xfrm>
          <a:noFill/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de-DE" sz="2400" b="1" dirty="0"/>
              <a:t>Was </a:t>
            </a:r>
            <a:r>
              <a:rPr lang="en-US" altLang="de-DE" sz="2400" b="1" dirty="0" err="1"/>
              <a:t>dürfen</a:t>
            </a:r>
            <a:r>
              <a:rPr lang="en-US" altLang="de-DE" sz="2400" b="1" dirty="0"/>
              <a:t> </a:t>
            </a:r>
            <a:r>
              <a:rPr lang="en-US" altLang="de-DE" sz="2400" b="1" dirty="0" err="1"/>
              <a:t>Schüler</a:t>
            </a:r>
            <a:r>
              <a:rPr lang="en-US" altLang="de-DE" sz="2400" b="1" dirty="0"/>
              <a:t>/</a:t>
            </a:r>
            <a:r>
              <a:rPr lang="en-US" altLang="de-DE" sz="2400" b="1" dirty="0" err="1"/>
              <a:t>innen</a:t>
            </a:r>
            <a:r>
              <a:rPr lang="en-US" altLang="de-DE" sz="2400" b="1" dirty="0"/>
              <a:t>?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800" b="1" dirty="0" err="1"/>
              <a:t>Bauartzugelassene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radioaktive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Präparate</a:t>
            </a:r>
            <a:endParaRPr lang="en-US" altLang="de-DE" sz="1800" b="1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 err="1">
                <a:solidFill>
                  <a:srgbClr val="FF0000"/>
                </a:solidFill>
              </a:rPr>
              <a:t>Umgang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unter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aktiver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Aufsicht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eines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eingewiesenen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br>
              <a:rPr lang="en-US" altLang="de-DE" sz="1600" b="1" dirty="0">
                <a:solidFill>
                  <a:srgbClr val="FF0000"/>
                </a:solidFill>
              </a:rPr>
            </a:br>
            <a:r>
              <a:rPr lang="en-US" altLang="de-DE" sz="1600" b="1" dirty="0" err="1">
                <a:solidFill>
                  <a:srgbClr val="FF0000"/>
                </a:solidFill>
              </a:rPr>
              <a:t>sachkundigen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Fachlehrers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oder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eines</a:t>
            </a:r>
            <a:r>
              <a:rPr lang="en-US" altLang="de-DE" sz="1600" b="1" dirty="0">
                <a:solidFill>
                  <a:srgbClr val="FF0000"/>
                </a:solidFill>
              </a:rPr>
              <a:t> SSB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800" b="1" dirty="0" err="1"/>
              <a:t>Genehmigungsbedürftige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radioaktive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Präparate</a:t>
            </a:r>
            <a:endParaRPr lang="en-US" altLang="de-DE" sz="1800" b="1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 err="1">
                <a:solidFill>
                  <a:srgbClr val="FF0000"/>
                </a:solidFill>
              </a:rPr>
              <a:t>Umgang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unter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Anwesenheit</a:t>
            </a:r>
            <a:r>
              <a:rPr lang="en-US" altLang="de-DE" sz="1600" b="1" dirty="0">
                <a:solidFill>
                  <a:srgbClr val="FF0000"/>
                </a:solidFill>
              </a:rPr>
              <a:t> und </a:t>
            </a:r>
            <a:r>
              <a:rPr lang="en-US" altLang="de-DE" sz="1600" b="1" dirty="0" err="1">
                <a:solidFill>
                  <a:srgbClr val="FF0000"/>
                </a:solidFill>
              </a:rPr>
              <a:t>Aufsicht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eines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br>
              <a:rPr lang="en-US" altLang="de-DE" sz="1600" b="1" dirty="0">
                <a:solidFill>
                  <a:srgbClr val="FF0000"/>
                </a:solidFill>
              </a:rPr>
            </a:br>
            <a:r>
              <a:rPr lang="en-US" altLang="de-DE" sz="1600" b="1" dirty="0" err="1">
                <a:solidFill>
                  <a:srgbClr val="FF0000"/>
                </a:solidFill>
              </a:rPr>
              <a:t>eingewiesenen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fachkundigen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Lehrers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oder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eines</a:t>
            </a:r>
            <a:r>
              <a:rPr lang="en-US" altLang="de-DE" sz="1600" b="1" dirty="0">
                <a:solidFill>
                  <a:srgbClr val="FF0000"/>
                </a:solidFill>
              </a:rPr>
              <a:t> SSB</a:t>
            </a:r>
          </a:p>
          <a:p>
            <a:pPr lvl="2" eaLnBrk="1" hangingPunct="1"/>
            <a:endParaRPr lang="de-DE" altLang="de-DE" sz="20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Umgang</a:t>
            </a:r>
            <a:r>
              <a:rPr lang="en-US" altLang="de-DE" dirty="0"/>
              <a:t> </a:t>
            </a:r>
            <a:r>
              <a:rPr lang="en-US" altLang="de-DE" dirty="0" err="1"/>
              <a:t>mit</a:t>
            </a:r>
            <a:r>
              <a:rPr lang="en-US" altLang="de-DE" dirty="0"/>
              <a:t> </a:t>
            </a:r>
            <a:r>
              <a:rPr lang="en-US" altLang="de-DE" dirty="0" err="1"/>
              <a:t>Präparaten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bgerundetes Rechteck 9"/>
          <p:cNvSpPr/>
          <p:nvPr/>
        </p:nvSpPr>
        <p:spPr bwMode="auto">
          <a:xfrm rot="2821401">
            <a:off x="5728515" y="2414064"/>
            <a:ext cx="3371105" cy="8640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Strahlenschutzgrundsätze!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(5 große A!)</a:t>
            </a:r>
          </a:p>
        </p:txBody>
      </p:sp>
    </p:spTree>
    <p:extLst>
      <p:ext uri="{BB962C8B-B14F-4D97-AF65-F5344CB8AC3E}">
        <p14:creationId xmlns:p14="http://schemas.microsoft.com/office/powerpoint/2010/main" val="357321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699697" cy="5328592"/>
          </a:xfrm>
          <a:noFill/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de-DE" sz="2400" b="1" dirty="0"/>
              <a:t>Was </a:t>
            </a:r>
            <a:r>
              <a:rPr lang="en-US" altLang="de-DE" sz="2400" b="1" dirty="0" err="1"/>
              <a:t>dürfen</a:t>
            </a:r>
            <a:r>
              <a:rPr lang="en-US" altLang="de-DE" sz="2400" b="1" dirty="0"/>
              <a:t> </a:t>
            </a:r>
            <a:r>
              <a:rPr lang="en-US" altLang="de-DE" sz="2400" b="1" dirty="0" err="1"/>
              <a:t>Schüler</a:t>
            </a:r>
            <a:r>
              <a:rPr lang="en-US" altLang="de-DE" sz="2400" b="1" dirty="0"/>
              <a:t>/</a:t>
            </a:r>
            <a:r>
              <a:rPr lang="en-US" altLang="de-DE" sz="2400" b="1" dirty="0" err="1"/>
              <a:t>innen</a:t>
            </a:r>
            <a:r>
              <a:rPr lang="en-US" altLang="de-DE" sz="2400" b="1" dirty="0"/>
              <a:t>?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800" b="1" dirty="0" err="1"/>
              <a:t>Offene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Präparate</a:t>
            </a:r>
            <a:endParaRPr lang="en-US" altLang="de-DE" sz="1800" b="1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 err="1"/>
              <a:t>Umgang</a:t>
            </a:r>
            <a:r>
              <a:rPr lang="en-US" altLang="de-DE" sz="1600" b="1" dirty="0"/>
              <a:t> </a:t>
            </a:r>
            <a:r>
              <a:rPr lang="en-US" altLang="de-DE" sz="1600" b="1" dirty="0" err="1"/>
              <a:t>grundsätzlich</a:t>
            </a:r>
            <a:r>
              <a:rPr lang="en-US" altLang="de-DE" sz="1600" b="1" dirty="0"/>
              <a:t> </a:t>
            </a:r>
            <a:r>
              <a:rPr lang="en-US" altLang="de-DE" sz="1600" b="1" dirty="0" err="1"/>
              <a:t>genehmigungspflichtig</a:t>
            </a:r>
            <a:r>
              <a:rPr lang="en-US" altLang="de-DE" sz="1600" b="1" dirty="0"/>
              <a:t> (</a:t>
            </a:r>
            <a:r>
              <a:rPr lang="en-US" altLang="de-DE" sz="1600" b="1" dirty="0" err="1"/>
              <a:t>Genemhigung</a:t>
            </a:r>
            <a:r>
              <a:rPr lang="en-US" altLang="de-DE" sz="1600" b="1" dirty="0"/>
              <a:t> </a:t>
            </a:r>
            <a:r>
              <a:rPr lang="en-US" altLang="de-DE" sz="1600" b="1" dirty="0" err="1"/>
              <a:t>kann</a:t>
            </a:r>
            <a:r>
              <a:rPr lang="en-US" altLang="de-DE" sz="1600" b="1" dirty="0"/>
              <a:t> </a:t>
            </a:r>
            <a:r>
              <a:rPr lang="en-US" altLang="de-DE" sz="1600" b="1" dirty="0" err="1"/>
              <a:t>abweichende</a:t>
            </a:r>
            <a:r>
              <a:rPr lang="en-US" altLang="de-DE" sz="1600" b="1" dirty="0"/>
              <a:t> </a:t>
            </a:r>
            <a:r>
              <a:rPr lang="en-US" altLang="de-DE" sz="1600" b="1" dirty="0" err="1"/>
              <a:t>Bestimmungen</a:t>
            </a:r>
            <a:r>
              <a:rPr lang="en-US" altLang="de-DE" sz="1600" b="1" dirty="0"/>
              <a:t> </a:t>
            </a:r>
            <a:r>
              <a:rPr lang="en-US" altLang="de-DE" sz="1600" b="1" dirty="0" err="1"/>
              <a:t>enthalten</a:t>
            </a:r>
            <a:r>
              <a:rPr lang="en-US" altLang="de-DE" sz="1600" b="1" dirty="0"/>
              <a:t>)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>
                <a:solidFill>
                  <a:srgbClr val="FF0000"/>
                </a:solidFill>
              </a:rPr>
              <a:t>&lt; 16: </a:t>
            </a:r>
            <a:r>
              <a:rPr lang="en-US" altLang="de-DE" sz="1600" b="1" dirty="0" err="1">
                <a:solidFill>
                  <a:srgbClr val="FF0000"/>
                </a:solidFill>
              </a:rPr>
              <a:t>Kein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Umgang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oberhalb</a:t>
            </a:r>
            <a:r>
              <a:rPr lang="en-US" altLang="de-DE" sz="1600" b="1" dirty="0">
                <a:solidFill>
                  <a:srgbClr val="FF0000"/>
                </a:solidFill>
              </a:rPr>
              <a:t> der </a:t>
            </a:r>
            <a:r>
              <a:rPr lang="en-US" altLang="de-DE" sz="1600" b="1" dirty="0" err="1">
                <a:solidFill>
                  <a:srgbClr val="FF0000"/>
                </a:solidFill>
              </a:rPr>
              <a:t>Freigrenzen</a:t>
            </a:r>
            <a:endParaRPr lang="en-US" altLang="de-DE" sz="16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>
                <a:solidFill>
                  <a:srgbClr val="FF0000"/>
                </a:solidFill>
              </a:rPr>
              <a:t>16 – 17: </a:t>
            </a:r>
            <a:r>
              <a:rPr lang="en-US" altLang="de-DE" sz="1600" b="1" dirty="0" err="1">
                <a:solidFill>
                  <a:srgbClr val="FF0000"/>
                </a:solidFill>
              </a:rPr>
              <a:t>Umgang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mit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Zustimmung</a:t>
            </a:r>
            <a:r>
              <a:rPr lang="en-US" altLang="de-DE" sz="1600" b="1" dirty="0">
                <a:solidFill>
                  <a:srgbClr val="FF0000"/>
                </a:solidFill>
              </a:rPr>
              <a:t> der </a:t>
            </a:r>
            <a:r>
              <a:rPr lang="en-US" altLang="de-DE" sz="1600" b="1" dirty="0" err="1">
                <a:solidFill>
                  <a:srgbClr val="FF0000"/>
                </a:solidFill>
              </a:rPr>
              <a:t>zuständigen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Behörde</a:t>
            </a:r>
            <a:r>
              <a:rPr lang="en-US" altLang="de-DE" sz="1600" b="1" dirty="0">
                <a:solidFill>
                  <a:srgbClr val="FF0000"/>
                </a:solidFill>
              </a:rPr>
              <a:t> (</a:t>
            </a:r>
            <a:r>
              <a:rPr lang="en-US" altLang="de-DE" sz="1600" b="1" dirty="0" err="1">
                <a:solidFill>
                  <a:srgbClr val="FF0000"/>
                </a:solidFill>
              </a:rPr>
              <a:t>Genehmigung</a:t>
            </a:r>
            <a:r>
              <a:rPr lang="en-US" altLang="de-DE" sz="1600" b="1" dirty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>
                <a:solidFill>
                  <a:srgbClr val="FF0000"/>
                </a:solidFill>
              </a:rPr>
              <a:t>&gt;= 18: </a:t>
            </a:r>
            <a:r>
              <a:rPr lang="en-US" altLang="de-DE" sz="1600" b="1" dirty="0" err="1">
                <a:solidFill>
                  <a:srgbClr val="FF0000"/>
                </a:solidFill>
              </a:rPr>
              <a:t>Umgang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oberhalb</a:t>
            </a:r>
            <a:r>
              <a:rPr lang="en-US" altLang="de-DE" sz="1600" b="1" dirty="0">
                <a:solidFill>
                  <a:srgbClr val="FF0000"/>
                </a:solidFill>
              </a:rPr>
              <a:t> der </a:t>
            </a:r>
            <a:r>
              <a:rPr lang="en-US" altLang="de-DE" sz="1600" b="1" dirty="0" err="1">
                <a:solidFill>
                  <a:srgbClr val="FF0000"/>
                </a:solidFill>
              </a:rPr>
              <a:t>Freigrenzen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unter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ständiger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Anwesenheit</a:t>
            </a:r>
            <a:r>
              <a:rPr lang="en-US" altLang="de-DE" sz="1600" b="1" dirty="0">
                <a:solidFill>
                  <a:srgbClr val="FF0000"/>
                </a:solidFill>
              </a:rPr>
              <a:t> und </a:t>
            </a:r>
            <a:r>
              <a:rPr lang="en-US" altLang="de-DE" sz="1600" b="1" dirty="0" err="1">
                <a:solidFill>
                  <a:srgbClr val="FF0000"/>
                </a:solidFill>
              </a:rPr>
              <a:t>Aufsicht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eines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eingewiesenen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fachkundigen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Lehrers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oder</a:t>
            </a:r>
            <a:r>
              <a:rPr lang="en-US" altLang="de-DE" sz="1600" b="1" dirty="0">
                <a:solidFill>
                  <a:srgbClr val="FF0000"/>
                </a:solidFill>
              </a:rPr>
              <a:t> </a:t>
            </a:r>
            <a:r>
              <a:rPr lang="en-US" altLang="de-DE" sz="1600" b="1" dirty="0" err="1">
                <a:solidFill>
                  <a:srgbClr val="FF0000"/>
                </a:solidFill>
              </a:rPr>
              <a:t>eines</a:t>
            </a:r>
            <a:r>
              <a:rPr lang="en-US" altLang="de-DE" sz="1600" b="1" dirty="0">
                <a:solidFill>
                  <a:srgbClr val="FF0000"/>
                </a:solidFill>
              </a:rPr>
              <a:t> SSB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800" b="1" dirty="0" err="1">
                <a:solidFill>
                  <a:srgbClr val="FF0000"/>
                </a:solidFill>
              </a:rPr>
              <a:t>Beachte</a:t>
            </a:r>
            <a:r>
              <a:rPr lang="en-US" altLang="de-DE" sz="1800" b="1" dirty="0">
                <a:solidFill>
                  <a:srgbClr val="FF0000"/>
                </a:solidFill>
              </a:rPr>
              <a:t>: </a:t>
            </a:r>
            <a:r>
              <a:rPr lang="en-US" altLang="de-DE" sz="1600" b="1" dirty="0" err="1"/>
              <a:t>Alle</a:t>
            </a:r>
            <a:r>
              <a:rPr lang="en-US" altLang="de-DE" sz="1600" b="1" dirty="0"/>
              <a:t> </a:t>
            </a:r>
            <a:r>
              <a:rPr lang="en-US" altLang="de-DE" sz="1600" dirty="0" err="1"/>
              <a:t>müssen</a:t>
            </a:r>
            <a:r>
              <a:rPr lang="en-US" altLang="de-DE" sz="1600" dirty="0"/>
              <a:t> </a:t>
            </a:r>
            <a:r>
              <a:rPr lang="en-US" altLang="de-DE" sz="1600" dirty="0" err="1"/>
              <a:t>beim</a:t>
            </a:r>
            <a:r>
              <a:rPr lang="en-US" altLang="de-DE" sz="1600" dirty="0"/>
              <a:t> </a:t>
            </a:r>
            <a:r>
              <a:rPr lang="en-US" altLang="de-DE" sz="1600" dirty="0" err="1"/>
              <a:t>Umgang</a:t>
            </a:r>
            <a:r>
              <a:rPr lang="en-US" altLang="de-DE" sz="1600" dirty="0"/>
              <a:t> </a:t>
            </a:r>
            <a:r>
              <a:rPr lang="en-US" altLang="de-DE" sz="1600" dirty="0" err="1"/>
              <a:t>mit</a:t>
            </a:r>
            <a:r>
              <a:rPr lang="en-US" altLang="de-DE" sz="1600" dirty="0"/>
              <a:t> </a:t>
            </a:r>
            <a:r>
              <a:rPr lang="en-US" altLang="de-DE" sz="1600" dirty="0" err="1"/>
              <a:t>offenen</a:t>
            </a:r>
            <a:r>
              <a:rPr lang="en-US" altLang="de-DE" sz="1600" dirty="0"/>
              <a:t> </a:t>
            </a:r>
            <a:r>
              <a:rPr lang="en-US" altLang="de-DE" sz="1600" dirty="0" err="1"/>
              <a:t>radioaktiven</a:t>
            </a:r>
            <a:r>
              <a:rPr lang="en-US" altLang="de-DE" sz="1600" dirty="0"/>
              <a:t> </a:t>
            </a:r>
            <a:r>
              <a:rPr lang="en-US" altLang="de-DE" sz="1600" dirty="0" err="1"/>
              <a:t>Präparaten</a:t>
            </a:r>
            <a:r>
              <a:rPr lang="en-US" altLang="de-DE" sz="1600" dirty="0"/>
              <a:t> </a:t>
            </a:r>
            <a:r>
              <a:rPr lang="en-US" altLang="de-DE" sz="1600" dirty="0" err="1"/>
              <a:t>oder</a:t>
            </a:r>
            <a:r>
              <a:rPr lang="en-US" altLang="de-DE" sz="1600" dirty="0"/>
              <a:t> der </a:t>
            </a:r>
            <a:r>
              <a:rPr lang="en-US" altLang="de-DE" sz="1600" dirty="0" err="1"/>
              <a:t>Anwesenheit</a:t>
            </a:r>
            <a:r>
              <a:rPr lang="en-US" altLang="de-DE" sz="1600" dirty="0"/>
              <a:t> </a:t>
            </a:r>
            <a:r>
              <a:rPr lang="en-US" altLang="de-DE" sz="1600" dirty="0" err="1"/>
              <a:t>beim</a:t>
            </a:r>
            <a:r>
              <a:rPr lang="en-US" altLang="de-DE" sz="1600" dirty="0"/>
              <a:t> </a:t>
            </a:r>
            <a:r>
              <a:rPr lang="en-US" altLang="de-DE" sz="1600" dirty="0" err="1"/>
              <a:t>Umgang</a:t>
            </a:r>
            <a:r>
              <a:rPr lang="en-US" altLang="de-DE" sz="1600" dirty="0"/>
              <a:t> </a:t>
            </a:r>
            <a:r>
              <a:rPr lang="en-US" altLang="de-DE" sz="1600" dirty="0" err="1"/>
              <a:t>mit</a:t>
            </a:r>
            <a:r>
              <a:rPr lang="en-US" altLang="de-DE" sz="1600" dirty="0"/>
              <a:t> </a:t>
            </a:r>
            <a:r>
              <a:rPr lang="en-US" altLang="de-DE" sz="1600" dirty="0" err="1"/>
              <a:t>solchen</a:t>
            </a:r>
            <a:r>
              <a:rPr lang="en-US" altLang="de-DE" sz="1600" dirty="0"/>
              <a:t> </a:t>
            </a:r>
            <a:r>
              <a:rPr lang="en-US" altLang="de-DE" sz="1600" dirty="0" err="1"/>
              <a:t>oberhalb</a:t>
            </a:r>
            <a:r>
              <a:rPr lang="en-US" altLang="de-DE" sz="1600" dirty="0"/>
              <a:t> der </a:t>
            </a:r>
            <a:r>
              <a:rPr lang="en-US" altLang="de-DE" sz="1600" dirty="0" err="1"/>
              <a:t>Freigrenzen</a:t>
            </a:r>
            <a:r>
              <a:rPr lang="en-US" altLang="de-DE" sz="1600" dirty="0"/>
              <a:t> </a:t>
            </a:r>
            <a:r>
              <a:rPr lang="en-US" altLang="de-DE" sz="1600" dirty="0" err="1"/>
              <a:t>Schutzkleidung</a:t>
            </a:r>
            <a:r>
              <a:rPr lang="en-US" altLang="de-DE" sz="1600" dirty="0"/>
              <a:t> </a:t>
            </a:r>
            <a:r>
              <a:rPr lang="en-US" altLang="de-DE" sz="1600" dirty="0" err="1"/>
              <a:t>tragen</a:t>
            </a:r>
            <a:r>
              <a:rPr lang="en-US" altLang="de-DE" sz="1600" dirty="0"/>
              <a:t> </a:t>
            </a:r>
            <a:r>
              <a:rPr lang="en-US" altLang="de-DE" sz="1600" dirty="0" err="1"/>
              <a:t>oder</a:t>
            </a:r>
            <a:r>
              <a:rPr lang="en-US" altLang="de-DE" sz="1600" dirty="0"/>
              <a:t> </a:t>
            </a:r>
            <a:r>
              <a:rPr lang="en-US" altLang="de-DE" sz="1600" dirty="0" err="1"/>
              <a:t>Schutzausrüstung</a:t>
            </a:r>
            <a:r>
              <a:rPr lang="en-US" altLang="de-DE" sz="1600" dirty="0"/>
              <a:t> </a:t>
            </a:r>
            <a:r>
              <a:rPr lang="en-US" altLang="de-DE" sz="1600" dirty="0" err="1"/>
              <a:t>verwenden</a:t>
            </a:r>
            <a:br>
              <a:rPr lang="en-US" altLang="de-DE" sz="1800" b="1" dirty="0"/>
            </a:br>
            <a:endParaRPr lang="de-DE" altLang="de-DE" sz="800" dirty="0"/>
          </a:p>
          <a:p>
            <a:pPr lvl="2" eaLnBrk="1" hangingPunct="1"/>
            <a:endParaRPr lang="de-DE" altLang="de-DE" sz="20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Umgang</a:t>
            </a:r>
            <a:r>
              <a:rPr lang="en-US" altLang="de-DE" dirty="0"/>
              <a:t> </a:t>
            </a:r>
            <a:r>
              <a:rPr lang="en-US" altLang="de-DE" dirty="0" err="1"/>
              <a:t>mit</a:t>
            </a:r>
            <a:r>
              <a:rPr lang="en-US" altLang="de-DE" dirty="0"/>
              <a:t> </a:t>
            </a:r>
            <a:r>
              <a:rPr lang="en-US" altLang="de-DE" dirty="0" err="1"/>
              <a:t>Präparaten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bgerundetes Rechteck 9"/>
          <p:cNvSpPr/>
          <p:nvPr/>
        </p:nvSpPr>
        <p:spPr bwMode="auto">
          <a:xfrm>
            <a:off x="5508104" y="5517232"/>
            <a:ext cx="3371105" cy="8640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Strahlenschutzgrundsätze!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(5 große A!)</a:t>
            </a:r>
          </a:p>
        </p:txBody>
      </p:sp>
    </p:spTree>
    <p:extLst>
      <p:ext uri="{BB962C8B-B14F-4D97-AF65-F5344CB8AC3E}">
        <p14:creationId xmlns:p14="http://schemas.microsoft.com/office/powerpoint/2010/main" val="331392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699697" cy="5328592"/>
          </a:xfrm>
          <a:noFill/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de-DE" sz="2400" b="1" dirty="0" err="1"/>
              <a:t>Schwangere</a:t>
            </a:r>
            <a:r>
              <a:rPr lang="en-US" altLang="de-DE" sz="2400" b="1" dirty="0"/>
              <a:t> </a:t>
            </a:r>
            <a:r>
              <a:rPr lang="en-US" altLang="de-DE" sz="2400" b="1" dirty="0" err="1"/>
              <a:t>Schüler</a:t>
            </a:r>
            <a:r>
              <a:rPr lang="en-US" altLang="de-DE" sz="2400" b="1" dirty="0"/>
              <a:t>/</a:t>
            </a:r>
            <a:r>
              <a:rPr lang="en-US" altLang="de-DE" sz="2400" b="1" dirty="0" err="1"/>
              <a:t>innen</a:t>
            </a:r>
            <a:r>
              <a:rPr lang="en-US" altLang="de-DE" sz="2400" b="1" dirty="0"/>
              <a:t>?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800" b="1" dirty="0" err="1"/>
              <a:t>Versichern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Sie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sich</a:t>
            </a:r>
            <a:r>
              <a:rPr lang="en-US" altLang="de-DE" sz="1800" b="1" dirty="0"/>
              <a:t> alters- und </a:t>
            </a:r>
            <a:r>
              <a:rPr lang="en-US" altLang="de-DE" sz="1800" b="1" dirty="0" err="1"/>
              <a:t>reifeangemessen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über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Schwangerschaften</a:t>
            </a:r>
            <a:endParaRPr lang="en-US" altLang="de-DE" sz="1800" b="1"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800" b="1" dirty="0" err="1"/>
              <a:t>Schwangere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Schülerinnen</a:t>
            </a:r>
            <a:r>
              <a:rPr lang="en-US" altLang="de-DE" sz="1800" b="1" dirty="0"/>
              <a:t> </a:t>
            </a:r>
            <a:r>
              <a:rPr lang="en-US" altLang="de-DE" sz="1800" b="1" dirty="0" err="1">
                <a:solidFill>
                  <a:srgbClr val="00B050"/>
                </a:solidFill>
              </a:rPr>
              <a:t>dürfen</a:t>
            </a:r>
            <a:r>
              <a:rPr lang="en-US" altLang="de-DE" sz="1800" b="1" dirty="0"/>
              <a:t> (</a:t>
            </a:r>
            <a:r>
              <a:rPr lang="en-US" altLang="de-DE" sz="1800" b="1" dirty="0" err="1">
                <a:solidFill>
                  <a:srgbClr val="FF0000"/>
                </a:solidFill>
              </a:rPr>
              <a:t>nicht</a:t>
            </a:r>
            <a:r>
              <a:rPr lang="en-US" altLang="de-DE" sz="1800" b="1" dirty="0"/>
              <a:t>):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400" b="1" dirty="0" err="1">
                <a:solidFill>
                  <a:srgbClr val="00B050"/>
                </a:solidFill>
              </a:rPr>
              <a:t>Demonstrationsexperimente</a:t>
            </a:r>
            <a:r>
              <a:rPr lang="en-US" altLang="de-DE" sz="1400" b="1" dirty="0">
                <a:solidFill>
                  <a:srgbClr val="00B050"/>
                </a:solidFill>
              </a:rPr>
              <a:t> </a:t>
            </a:r>
            <a:r>
              <a:rPr lang="en-US" altLang="de-DE" sz="1400" b="1" dirty="0" err="1">
                <a:solidFill>
                  <a:srgbClr val="00B050"/>
                </a:solidFill>
              </a:rPr>
              <a:t>ansehen</a:t>
            </a:r>
            <a:endParaRPr lang="en-US" altLang="de-DE" sz="1400" b="1" dirty="0">
              <a:solidFill>
                <a:srgbClr val="00B050"/>
              </a:solidFill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400" b="1" dirty="0" err="1">
                <a:solidFill>
                  <a:srgbClr val="FF0000"/>
                </a:solidFill>
              </a:rPr>
              <a:t>Keine</a:t>
            </a:r>
            <a:r>
              <a:rPr lang="en-US" altLang="de-DE" sz="1400" b="1" dirty="0">
                <a:solidFill>
                  <a:srgbClr val="FF0000"/>
                </a:solidFill>
              </a:rPr>
              <a:t> </a:t>
            </a:r>
            <a:r>
              <a:rPr lang="en-US" altLang="de-DE" sz="1400" b="1" dirty="0" err="1">
                <a:solidFill>
                  <a:srgbClr val="FF0000"/>
                </a:solidFill>
              </a:rPr>
              <a:t>eigenen</a:t>
            </a:r>
            <a:r>
              <a:rPr lang="en-US" altLang="de-DE" sz="1400" b="1" dirty="0">
                <a:solidFill>
                  <a:srgbClr val="FF0000"/>
                </a:solidFill>
              </a:rPr>
              <a:t> </a:t>
            </a:r>
            <a:r>
              <a:rPr lang="en-US" altLang="de-DE" sz="1400" b="1" dirty="0" err="1">
                <a:solidFill>
                  <a:srgbClr val="FF0000"/>
                </a:solidFill>
              </a:rPr>
              <a:t>Schülerversuche</a:t>
            </a:r>
            <a:r>
              <a:rPr lang="en-US" altLang="de-DE" sz="1400" b="1" dirty="0">
                <a:solidFill>
                  <a:srgbClr val="FF0000"/>
                </a:solidFill>
              </a:rPr>
              <a:t> </a:t>
            </a:r>
            <a:r>
              <a:rPr lang="en-US" altLang="de-DE" sz="1400" b="1" dirty="0" err="1">
                <a:solidFill>
                  <a:srgbClr val="FF0000"/>
                </a:solidFill>
              </a:rPr>
              <a:t>durchführen</a:t>
            </a:r>
            <a:endParaRPr lang="en-US" altLang="de-DE" sz="14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400" b="1" dirty="0" err="1">
                <a:solidFill>
                  <a:srgbClr val="FF0000"/>
                </a:solidFill>
              </a:rPr>
              <a:t>Nicht</a:t>
            </a:r>
            <a:r>
              <a:rPr lang="en-US" altLang="de-DE" sz="1400" b="1" dirty="0">
                <a:solidFill>
                  <a:srgbClr val="FF0000"/>
                </a:solidFill>
              </a:rPr>
              <a:t> in </a:t>
            </a:r>
            <a:r>
              <a:rPr lang="en-US" altLang="de-DE" sz="1400" b="1" dirty="0" err="1">
                <a:solidFill>
                  <a:srgbClr val="FF0000"/>
                </a:solidFill>
              </a:rPr>
              <a:t>Überwachungsbereiche</a:t>
            </a:r>
            <a:r>
              <a:rPr lang="en-US" altLang="de-DE" sz="1400" b="1" dirty="0">
                <a:solidFill>
                  <a:srgbClr val="FF0000"/>
                </a:solidFill>
              </a:rPr>
              <a:t> (</a:t>
            </a:r>
            <a:r>
              <a:rPr lang="en-US" altLang="de-DE" sz="1400" b="1" dirty="0" err="1">
                <a:solidFill>
                  <a:srgbClr val="FF0000"/>
                </a:solidFill>
              </a:rPr>
              <a:t>Exkursionen</a:t>
            </a:r>
            <a:r>
              <a:rPr lang="en-US" altLang="de-DE" sz="1400" b="1" dirty="0">
                <a:solidFill>
                  <a:srgbClr val="FF0000"/>
                </a:solidFill>
              </a:rPr>
              <a:t>)</a:t>
            </a:r>
            <a:endParaRPr lang="de-DE" altLang="de-DE" sz="400" dirty="0">
              <a:solidFill>
                <a:srgbClr val="FF0000"/>
              </a:solidFill>
            </a:endParaRPr>
          </a:p>
          <a:p>
            <a:pPr lvl="2" eaLnBrk="1" hangingPunct="1"/>
            <a:endParaRPr lang="de-DE" altLang="de-DE" sz="2000" dirty="0"/>
          </a:p>
          <a:p>
            <a:pPr eaLnBrk="1" hangingPunct="1"/>
            <a:r>
              <a:rPr lang="en-US" altLang="de-DE" sz="2400" b="1" dirty="0" err="1"/>
              <a:t>Schwangere</a:t>
            </a:r>
            <a:r>
              <a:rPr lang="en-US" altLang="de-DE" sz="2400" b="1" dirty="0"/>
              <a:t> </a:t>
            </a:r>
            <a:r>
              <a:rPr lang="en-US" altLang="de-DE" sz="2400" b="1" dirty="0" err="1"/>
              <a:t>Schüler</a:t>
            </a:r>
            <a:r>
              <a:rPr lang="en-US" altLang="de-DE" sz="2400" b="1" dirty="0"/>
              <a:t>?</a:t>
            </a:r>
          </a:p>
          <a:p>
            <a:pPr lvl="1" eaLnBrk="1" hangingPunct="1"/>
            <a:r>
              <a:rPr lang="en-US" altLang="de-DE" sz="2000" b="1" dirty="0" err="1">
                <a:solidFill>
                  <a:srgbClr val="FFFF00"/>
                </a:solidFill>
              </a:rPr>
              <a:t>Melden</a:t>
            </a:r>
            <a:r>
              <a:rPr lang="en-US" altLang="de-DE" sz="2000" b="1" dirty="0">
                <a:solidFill>
                  <a:srgbClr val="FFFF00"/>
                </a:solidFill>
              </a:rPr>
              <a:t> </a:t>
            </a:r>
            <a:r>
              <a:rPr lang="en-US" altLang="de-DE" sz="2000" b="1" dirty="0" err="1">
                <a:solidFill>
                  <a:srgbClr val="FFFF00"/>
                </a:solidFill>
              </a:rPr>
              <a:t>Sie</a:t>
            </a:r>
            <a:r>
              <a:rPr lang="en-US" altLang="de-DE" sz="2000" b="1" dirty="0">
                <a:solidFill>
                  <a:srgbClr val="FFFF00"/>
                </a:solidFill>
              </a:rPr>
              <a:t> </a:t>
            </a:r>
            <a:r>
              <a:rPr lang="en-US" altLang="de-DE" sz="2000" b="1" dirty="0" err="1">
                <a:solidFill>
                  <a:srgbClr val="FFFF00"/>
                </a:solidFill>
              </a:rPr>
              <a:t>bitte</a:t>
            </a:r>
            <a:r>
              <a:rPr lang="en-US" altLang="de-DE" sz="2000" b="1" dirty="0">
                <a:solidFill>
                  <a:srgbClr val="FFFF00"/>
                </a:solidFill>
              </a:rPr>
              <a:t> </a:t>
            </a:r>
            <a:r>
              <a:rPr lang="en-US" altLang="de-DE" sz="2000" b="1" dirty="0" err="1">
                <a:solidFill>
                  <a:srgbClr val="FFFF00"/>
                </a:solidFill>
              </a:rPr>
              <a:t>umgehend</a:t>
            </a:r>
            <a:r>
              <a:rPr lang="en-US" altLang="de-DE" sz="2000" b="1" dirty="0">
                <a:solidFill>
                  <a:srgbClr val="FFFF00"/>
                </a:solidFill>
              </a:rPr>
              <a:t> </a:t>
            </a:r>
            <a:r>
              <a:rPr lang="en-US" altLang="de-DE" sz="2000" b="1" dirty="0" err="1">
                <a:solidFill>
                  <a:srgbClr val="FFFF00"/>
                </a:solidFill>
              </a:rPr>
              <a:t>zur</a:t>
            </a:r>
            <a:r>
              <a:rPr lang="en-US" altLang="de-DE" sz="2000" b="1" dirty="0">
                <a:solidFill>
                  <a:srgbClr val="FFFF00"/>
                </a:solidFill>
              </a:rPr>
              <a:t> </a:t>
            </a:r>
            <a:br>
              <a:rPr lang="en-US" altLang="de-DE" sz="2000" b="1" dirty="0">
                <a:solidFill>
                  <a:srgbClr val="FFFF00"/>
                </a:solidFill>
              </a:rPr>
            </a:br>
            <a:r>
              <a:rPr lang="en-US" altLang="de-DE" sz="2000" b="1" dirty="0" err="1">
                <a:solidFill>
                  <a:srgbClr val="FFFF00"/>
                </a:solidFill>
              </a:rPr>
              <a:t>Vermarktung</a:t>
            </a:r>
            <a:r>
              <a:rPr lang="en-US" altLang="de-DE" sz="2000" b="1" dirty="0">
                <a:solidFill>
                  <a:srgbClr val="FFFF00"/>
                </a:solidFill>
              </a:rPr>
              <a:t> </a:t>
            </a:r>
            <a:r>
              <a:rPr lang="en-US" altLang="de-DE" sz="2000" b="1" dirty="0" err="1">
                <a:solidFill>
                  <a:srgbClr val="FFFF00"/>
                </a:solidFill>
              </a:rPr>
              <a:t>dieser</a:t>
            </a:r>
            <a:r>
              <a:rPr lang="en-US" altLang="de-DE" sz="2000" b="1" dirty="0">
                <a:solidFill>
                  <a:srgbClr val="FFFF00"/>
                </a:solidFill>
              </a:rPr>
              <a:t> sensation </a:t>
            </a:r>
            <a:r>
              <a:rPr lang="en-US" altLang="de-DE" sz="2000" b="1" dirty="0" err="1">
                <a:solidFill>
                  <a:srgbClr val="FFFF00"/>
                </a:solidFill>
              </a:rPr>
              <a:t>bei</a:t>
            </a:r>
            <a:r>
              <a:rPr lang="en-US" altLang="de-DE" sz="2000" b="1" dirty="0">
                <a:solidFill>
                  <a:srgbClr val="FFFF00"/>
                </a:solidFill>
              </a:rPr>
              <a:t> </a:t>
            </a:r>
            <a:r>
              <a:rPr lang="en-US" altLang="de-DE" sz="2000" b="1" dirty="0" err="1">
                <a:solidFill>
                  <a:srgbClr val="FFFF00"/>
                </a:solidFill>
              </a:rPr>
              <a:t>mir</a:t>
            </a:r>
            <a:r>
              <a:rPr lang="en-US" altLang="de-DE" sz="2000" b="1" dirty="0">
                <a:solidFill>
                  <a:srgbClr val="FFFF00"/>
                </a:solidFill>
              </a:rPr>
              <a:t>!</a:t>
            </a:r>
            <a:br>
              <a:rPr lang="en-US" altLang="de-DE" sz="2000" b="1" dirty="0">
                <a:solidFill>
                  <a:srgbClr val="FFFF00"/>
                </a:solidFill>
              </a:rPr>
            </a:br>
            <a:r>
              <a:rPr lang="en-US" altLang="de-DE" sz="2000" b="1" dirty="0">
                <a:solidFill>
                  <a:srgbClr val="FFFF00"/>
                </a:solidFill>
              </a:rPr>
              <a:t>Provision </a:t>
            </a:r>
            <a:r>
              <a:rPr lang="en-US" altLang="de-DE" sz="2000" b="1" dirty="0" err="1">
                <a:solidFill>
                  <a:srgbClr val="FFFF00"/>
                </a:solidFill>
              </a:rPr>
              <a:t>wird</a:t>
            </a:r>
            <a:r>
              <a:rPr lang="en-US" altLang="de-DE" sz="2000" b="1" dirty="0">
                <a:solidFill>
                  <a:srgbClr val="FFFF00"/>
                </a:solidFill>
              </a:rPr>
              <a:t> </a:t>
            </a:r>
            <a:r>
              <a:rPr lang="en-US" altLang="de-DE" sz="2000" b="1" dirty="0" err="1">
                <a:solidFill>
                  <a:srgbClr val="FFFF00"/>
                </a:solidFill>
              </a:rPr>
              <a:t>nachher</a:t>
            </a:r>
            <a:r>
              <a:rPr lang="en-US" altLang="de-DE" sz="2000" b="1" dirty="0">
                <a:solidFill>
                  <a:srgbClr val="FFFF00"/>
                </a:solidFill>
              </a:rPr>
              <a:t> </a:t>
            </a:r>
            <a:r>
              <a:rPr lang="en-US" altLang="de-DE" sz="2000" b="1" dirty="0" err="1">
                <a:solidFill>
                  <a:srgbClr val="FFFF00"/>
                </a:solidFill>
              </a:rPr>
              <a:t>verhandelt</a:t>
            </a:r>
            <a:r>
              <a:rPr lang="en-US" altLang="de-DE" sz="20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Umgang</a:t>
            </a:r>
            <a:r>
              <a:rPr lang="en-US" altLang="de-DE" dirty="0"/>
              <a:t> </a:t>
            </a:r>
            <a:r>
              <a:rPr lang="en-US" altLang="de-DE" dirty="0" err="1"/>
              <a:t>mit</a:t>
            </a:r>
            <a:r>
              <a:rPr lang="en-US" altLang="de-DE" dirty="0"/>
              <a:t> </a:t>
            </a:r>
            <a:r>
              <a:rPr lang="en-US" altLang="de-DE" dirty="0" err="1"/>
              <a:t>Präparaten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66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699697" cy="5328592"/>
          </a:xfrm>
          <a:noFill/>
        </p:spPr>
        <p:txBody>
          <a:bodyPr/>
          <a:lstStyle/>
          <a:p>
            <a:pPr marL="114300" indent="0" eaLnBrk="1" hangingPunct="1">
              <a:buNone/>
            </a:pPr>
            <a:r>
              <a:rPr lang="de-DE" altLang="de-DE" sz="2400" b="1" dirty="0"/>
              <a:t>Lehrerexperimente?</a:t>
            </a:r>
            <a:endParaRPr lang="en-US" altLang="de-DE" sz="2400" b="1" dirty="0"/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altLang="de-DE" sz="2000" dirty="0"/>
              <a:t>Lehrer:</a:t>
            </a:r>
            <a:br>
              <a:rPr lang="en-US" altLang="de-DE" sz="2000" dirty="0"/>
            </a:br>
            <a:r>
              <a:rPr lang="en-US" altLang="de-DE" sz="2000" dirty="0" err="1"/>
              <a:t>Offene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oder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umschlossene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Präparate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mit</a:t>
            </a:r>
            <a:r>
              <a:rPr lang="en-US" altLang="de-DE" sz="2000" dirty="0"/>
              <a:t> </a:t>
            </a:r>
            <a:r>
              <a:rPr lang="en-US" altLang="de-DE" sz="2000" b="1" dirty="0">
                <a:solidFill>
                  <a:srgbClr val="00B050"/>
                </a:solidFill>
              </a:rPr>
              <a:t>A &lt; F (</a:t>
            </a:r>
            <a:r>
              <a:rPr lang="en-US" altLang="de-DE" sz="2000" b="1" dirty="0" err="1">
                <a:solidFill>
                  <a:srgbClr val="00B050"/>
                </a:solidFill>
              </a:rPr>
              <a:t>Summenregel</a:t>
            </a:r>
            <a:r>
              <a:rPr lang="en-US" altLang="de-DE" sz="2000" b="1" dirty="0">
                <a:solidFill>
                  <a:srgbClr val="00B050"/>
                </a:solidFill>
              </a:rPr>
              <a:t>)</a:t>
            </a:r>
            <a:r>
              <a:rPr lang="en-US" altLang="de-DE" sz="2000" dirty="0"/>
              <a:t>: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de-DE" sz="1800" dirty="0"/>
              <a:t>Paranussasche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de-DE" sz="1800" dirty="0"/>
              <a:t>Ziegel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de-DE" sz="1800" dirty="0"/>
              <a:t>Fliesen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de-DE" sz="1800" dirty="0"/>
              <a:t>Kalisalz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de-DE" sz="1800" dirty="0"/>
              <a:t>Luft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de-DE" sz="1800" dirty="0"/>
              <a:t>Ra-226 mit 3,33 </a:t>
            </a:r>
            <a:r>
              <a:rPr lang="de-DE" sz="1800" dirty="0" err="1"/>
              <a:t>kBq</a:t>
            </a:r>
            <a:r>
              <a:rPr lang="de-DE" sz="1800" dirty="0"/>
              <a:t> (Freigrenze 10 </a:t>
            </a:r>
            <a:r>
              <a:rPr lang="de-DE" sz="1800" dirty="0" err="1"/>
              <a:t>kBq</a:t>
            </a:r>
            <a:r>
              <a:rPr lang="de-DE" sz="1800" dirty="0"/>
              <a:t>)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altLang="de-DE" sz="2000" b="1" dirty="0" err="1">
                <a:solidFill>
                  <a:schemeClr val="tx2"/>
                </a:solidFill>
              </a:rPr>
              <a:t>Fachlehrer</a:t>
            </a:r>
            <a:r>
              <a:rPr lang="en-US" altLang="de-DE" sz="2000" b="1" dirty="0">
                <a:solidFill>
                  <a:srgbClr val="00B050"/>
                </a:solidFill>
              </a:rPr>
              <a:t>:</a:t>
            </a:r>
            <a:br>
              <a:rPr lang="en-US" altLang="de-DE" sz="2000" b="1" dirty="0">
                <a:solidFill>
                  <a:srgbClr val="00B050"/>
                </a:solidFill>
              </a:rPr>
            </a:br>
            <a:r>
              <a:rPr lang="en-US" altLang="de-DE" sz="2000" b="1" dirty="0" err="1">
                <a:solidFill>
                  <a:srgbClr val="00B050"/>
                </a:solidFill>
              </a:rPr>
              <a:t>Bauartzugelassene</a:t>
            </a:r>
            <a:r>
              <a:rPr lang="en-US" altLang="de-DE" sz="2000" b="1" dirty="0">
                <a:solidFill>
                  <a:srgbClr val="00B050"/>
                </a:solidFill>
              </a:rPr>
              <a:t> </a:t>
            </a:r>
            <a:r>
              <a:rPr lang="en-US" altLang="de-DE" sz="2000" b="1" dirty="0" err="1">
                <a:solidFill>
                  <a:srgbClr val="00B050"/>
                </a:solidFill>
              </a:rPr>
              <a:t>Präparate</a:t>
            </a:r>
            <a:r>
              <a:rPr lang="en-US" altLang="de-DE" sz="2000" b="1" dirty="0">
                <a:solidFill>
                  <a:srgbClr val="00B050"/>
                </a:solidFill>
              </a:rPr>
              <a:t> </a:t>
            </a:r>
            <a:r>
              <a:rPr lang="en-US" altLang="de-DE" sz="2000" b="1" dirty="0" err="1">
                <a:solidFill>
                  <a:srgbClr val="00B050"/>
                </a:solidFill>
              </a:rPr>
              <a:t>mit</a:t>
            </a:r>
            <a:r>
              <a:rPr lang="en-US" altLang="de-DE" sz="2000" b="1" dirty="0">
                <a:solidFill>
                  <a:srgbClr val="00B050"/>
                </a:solidFill>
              </a:rPr>
              <a:t> A &lt; 10 F (</a:t>
            </a:r>
            <a:r>
              <a:rPr lang="en-US" altLang="de-DE" sz="2000" b="1" dirty="0" err="1">
                <a:solidFill>
                  <a:srgbClr val="00B050"/>
                </a:solidFill>
              </a:rPr>
              <a:t>Summenregel</a:t>
            </a:r>
            <a:r>
              <a:rPr lang="en-US" altLang="de-DE" sz="2000" b="1" dirty="0">
                <a:solidFill>
                  <a:srgbClr val="00B050"/>
                </a:solidFill>
              </a:rPr>
              <a:t>)</a:t>
            </a:r>
            <a:r>
              <a:rPr lang="en-US" altLang="de-DE" sz="2000" dirty="0"/>
              <a:t>: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de-DE" sz="1800" dirty="0"/>
              <a:t>Ra-226 mit 80 </a:t>
            </a:r>
            <a:r>
              <a:rPr lang="de-DE" sz="1800" dirty="0" err="1"/>
              <a:t>kBq</a:t>
            </a:r>
            <a:r>
              <a:rPr lang="de-DE" sz="1800" dirty="0"/>
              <a:t> (Freigrenze 10 </a:t>
            </a:r>
            <a:r>
              <a:rPr lang="de-DE" sz="1800" dirty="0" err="1"/>
              <a:t>kBq</a:t>
            </a:r>
            <a:r>
              <a:rPr lang="de-DE" sz="1800" dirty="0"/>
              <a:t>)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Umgang</a:t>
            </a:r>
            <a:r>
              <a:rPr lang="en-US" altLang="de-DE" dirty="0"/>
              <a:t> </a:t>
            </a:r>
            <a:r>
              <a:rPr lang="en-US" altLang="de-DE" dirty="0" err="1"/>
              <a:t>mit</a:t>
            </a:r>
            <a:r>
              <a:rPr lang="en-US" altLang="de-DE" dirty="0"/>
              <a:t> </a:t>
            </a:r>
            <a:r>
              <a:rPr lang="en-US" altLang="de-DE" dirty="0" err="1"/>
              <a:t>Präparaten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96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699697" cy="5328592"/>
          </a:xfrm>
          <a:noFill/>
        </p:spPr>
        <p:txBody>
          <a:bodyPr/>
          <a:lstStyle/>
          <a:p>
            <a:pPr marL="114300" indent="0" eaLnBrk="1" hangingPunct="1">
              <a:buNone/>
            </a:pPr>
            <a:r>
              <a:rPr lang="de-DE" altLang="de-DE" sz="2400" b="1" dirty="0"/>
              <a:t>Lehrerexperimente?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de-DE" sz="2400" b="1" dirty="0" err="1"/>
              <a:t>Fachkundiger</a:t>
            </a:r>
            <a:r>
              <a:rPr lang="en-US" altLang="de-DE" sz="2400" b="1" dirty="0"/>
              <a:t> Lehrer</a:t>
            </a:r>
            <a:r>
              <a:rPr lang="en-US" altLang="de-DE" sz="2400" dirty="0"/>
              <a:t>: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altLang="de-DE" sz="2000" dirty="0" err="1"/>
              <a:t>Kauf</a:t>
            </a:r>
            <a:r>
              <a:rPr lang="en-US" altLang="de-DE" sz="2000" dirty="0"/>
              <a:t> </a:t>
            </a:r>
            <a:r>
              <a:rPr lang="en-US" altLang="de-DE" sz="2000" dirty="0" err="1"/>
              <a:t>vor</a:t>
            </a:r>
            <a:r>
              <a:rPr lang="en-US" altLang="de-DE" sz="2000" dirty="0"/>
              <a:t> 01.08.2001: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de-DE" sz="1800" dirty="0"/>
              <a:t>Bauartzugelassen:</a:t>
            </a:r>
          </a:p>
          <a:p>
            <a:pPr lvl="3">
              <a:buClrTx/>
              <a:buFont typeface="Wingdings" panose="05000000000000000000" pitchFamily="2" charset="2"/>
              <a:buChar char="§"/>
            </a:pPr>
            <a:r>
              <a:rPr lang="de-DE" sz="1500" dirty="0"/>
              <a:t>Offen mit A &lt; 10 F </a:t>
            </a:r>
          </a:p>
          <a:p>
            <a:pPr lvl="3">
              <a:buClrTx/>
              <a:buFont typeface="Wingdings" panose="05000000000000000000" pitchFamily="2" charset="2"/>
              <a:buChar char="§"/>
            </a:pPr>
            <a:r>
              <a:rPr lang="de-DE" sz="1500" dirty="0"/>
              <a:t>Umschlossen mit A &lt; 100 F (anzeige- und genehmigungspflichtig)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de-DE" sz="1800" dirty="0"/>
              <a:t>Neutronenquelle anzeigepflichtig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altLang="de-DE" sz="2000" dirty="0" err="1"/>
              <a:t>Kauf</a:t>
            </a:r>
            <a:r>
              <a:rPr lang="en-US" altLang="de-DE" sz="2000" dirty="0"/>
              <a:t> ab 01.08.2001 </a:t>
            </a:r>
            <a:r>
              <a:rPr lang="en-US" altLang="de-DE" sz="2000" dirty="0" err="1"/>
              <a:t>bzw</a:t>
            </a:r>
            <a:r>
              <a:rPr lang="en-US" altLang="de-DE" sz="2000" dirty="0"/>
              <a:t>. 31.12.2018:</a:t>
            </a:r>
          </a:p>
          <a:p>
            <a:pPr lvl="2" eaLnBrk="1" hangingPunct="1">
              <a:buClrTx/>
              <a:buFont typeface="Wingdings" panose="05000000000000000000" pitchFamily="2" charset="2"/>
              <a:buChar char="Ø"/>
            </a:pPr>
            <a:r>
              <a:rPr lang="de-DE" sz="1800" b="1" dirty="0">
                <a:solidFill>
                  <a:srgbClr val="00B050"/>
                </a:solidFill>
              </a:rPr>
              <a:t>Keine Einschränkung</a:t>
            </a:r>
          </a:p>
          <a:p>
            <a:pPr lvl="2" eaLnBrk="1" hangingPunct="1">
              <a:buClrTx/>
              <a:buFont typeface="Wingdings" panose="05000000000000000000" pitchFamily="2" charset="2"/>
              <a:buChar char="Ø"/>
            </a:pP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Dichtheitsprüfung ab 2020 regelmäßig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Umgang</a:t>
            </a:r>
            <a:r>
              <a:rPr lang="en-US" altLang="de-DE" dirty="0"/>
              <a:t> </a:t>
            </a:r>
            <a:r>
              <a:rPr lang="en-US" altLang="de-DE" dirty="0" err="1"/>
              <a:t>mit</a:t>
            </a:r>
            <a:r>
              <a:rPr lang="en-US" altLang="de-DE" dirty="0"/>
              <a:t> </a:t>
            </a:r>
            <a:r>
              <a:rPr lang="en-US" altLang="de-DE" dirty="0" err="1"/>
              <a:t>Präparaten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12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699697" cy="5328592"/>
          </a:xfrm>
          <a:noFill/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de-DE" sz="2400" b="1" dirty="0"/>
              <a:t>Transport </a:t>
            </a:r>
            <a:r>
              <a:rPr lang="en-US" altLang="de-DE" sz="2400" b="1" dirty="0" err="1"/>
              <a:t>radioaktiver</a:t>
            </a:r>
            <a:r>
              <a:rPr lang="en-US" altLang="de-DE" sz="2400" b="1" dirty="0"/>
              <a:t> </a:t>
            </a:r>
            <a:r>
              <a:rPr lang="en-US" altLang="de-DE" sz="2400" b="1" dirty="0" err="1"/>
              <a:t>Präparate</a:t>
            </a:r>
            <a:r>
              <a:rPr lang="en-US" altLang="de-DE" sz="2400" b="1" dirty="0"/>
              <a:t> (</a:t>
            </a:r>
            <a:r>
              <a:rPr lang="en-US" altLang="de-DE" sz="2400" b="1" dirty="0" err="1"/>
              <a:t>Ausleihe</a:t>
            </a:r>
            <a:r>
              <a:rPr lang="en-US" altLang="de-DE" sz="2400" b="1" dirty="0"/>
              <a:t>/</a:t>
            </a:r>
            <a:r>
              <a:rPr lang="en-US" altLang="de-DE" sz="2400" b="1" dirty="0" err="1"/>
              <a:t>Übernahme</a:t>
            </a:r>
            <a:r>
              <a:rPr lang="en-US" altLang="de-DE" sz="2400" b="1" dirty="0"/>
              <a:t>)?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b="1" dirty="0" err="1"/>
              <a:t>StrSchV</a:t>
            </a:r>
            <a:r>
              <a:rPr lang="en-US" altLang="de-DE" sz="2000" b="1" dirty="0"/>
              <a:t>:</a:t>
            </a:r>
            <a:br>
              <a:rPr lang="en-US" altLang="de-DE" sz="2000" b="1" dirty="0"/>
            </a:br>
            <a:endParaRPr lang="en-US" altLang="de-DE" sz="1000" b="1" dirty="0"/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800" b="1" dirty="0"/>
              <a:t>Die </a:t>
            </a:r>
            <a:r>
              <a:rPr lang="en-US" altLang="de-DE" sz="1800" b="1" dirty="0" err="1">
                <a:solidFill>
                  <a:srgbClr val="FF0000"/>
                </a:solidFill>
              </a:rPr>
              <a:t>Beförderung</a:t>
            </a:r>
            <a:r>
              <a:rPr lang="en-US" altLang="de-DE" sz="1800" b="1" dirty="0">
                <a:solidFill>
                  <a:srgbClr val="FF0000"/>
                </a:solidFill>
              </a:rPr>
              <a:t> </a:t>
            </a:r>
            <a:r>
              <a:rPr lang="en-US" altLang="de-DE" sz="1800" b="1" dirty="0" err="1"/>
              <a:t>radioaktiver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Präparate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ist</a:t>
            </a:r>
            <a:r>
              <a:rPr lang="en-US" altLang="de-DE" sz="1800" b="1" dirty="0"/>
              <a:t> </a:t>
            </a:r>
            <a:r>
              <a:rPr lang="en-US" altLang="de-DE" sz="1800" b="1" dirty="0" err="1">
                <a:solidFill>
                  <a:srgbClr val="FF0000"/>
                </a:solidFill>
              </a:rPr>
              <a:t>genehmigungspflichtig</a:t>
            </a:r>
            <a:endParaRPr lang="en-US" altLang="de-DE" sz="18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1800" b="1" dirty="0" err="1">
                <a:solidFill>
                  <a:srgbClr val="FF0000"/>
                </a:solidFill>
              </a:rPr>
              <a:t>Befreiung</a:t>
            </a:r>
            <a:r>
              <a:rPr lang="en-US" altLang="de-DE" sz="1800" b="1" dirty="0">
                <a:solidFill>
                  <a:srgbClr val="FF0000"/>
                </a:solidFill>
              </a:rPr>
              <a:t> </a:t>
            </a:r>
            <a:r>
              <a:rPr lang="en-US" altLang="de-DE" sz="1800" b="1" dirty="0"/>
              <a:t>falls</a:t>
            </a:r>
            <a:br>
              <a:rPr lang="en-US" altLang="de-DE" sz="1800" b="1" dirty="0"/>
            </a:br>
            <a:r>
              <a:rPr lang="en-US" altLang="de-DE" sz="1800" b="1" dirty="0"/>
              <a:t>		die </a:t>
            </a:r>
            <a:r>
              <a:rPr lang="en-US" altLang="de-DE" sz="1800" b="1" dirty="0" err="1">
                <a:solidFill>
                  <a:srgbClr val="FF0000"/>
                </a:solidFill>
              </a:rPr>
              <a:t>Aktivität</a:t>
            </a:r>
            <a:r>
              <a:rPr lang="en-US" altLang="de-DE" sz="1800" b="1" dirty="0">
                <a:solidFill>
                  <a:srgbClr val="FF0000"/>
                </a:solidFill>
              </a:rPr>
              <a:t> </a:t>
            </a:r>
            <a:r>
              <a:rPr lang="en-US" altLang="de-DE" sz="1800" b="1" dirty="0" err="1">
                <a:solidFill>
                  <a:srgbClr val="FF0000"/>
                </a:solidFill>
              </a:rPr>
              <a:t>unterhalb</a:t>
            </a:r>
            <a:r>
              <a:rPr lang="en-US" altLang="de-DE" sz="1800" b="1" dirty="0">
                <a:solidFill>
                  <a:srgbClr val="FF0000"/>
                </a:solidFill>
              </a:rPr>
              <a:t> der </a:t>
            </a:r>
            <a:r>
              <a:rPr lang="en-US" altLang="de-DE" sz="1800" b="1" dirty="0" err="1">
                <a:solidFill>
                  <a:srgbClr val="FF0000"/>
                </a:solidFill>
              </a:rPr>
              <a:t>Freigrenze</a:t>
            </a:r>
            <a:r>
              <a:rPr lang="en-US" altLang="de-DE" sz="1800" b="1" dirty="0">
                <a:solidFill>
                  <a:srgbClr val="FF0000"/>
                </a:solidFill>
              </a:rPr>
              <a:t> </a:t>
            </a:r>
            <a:r>
              <a:rPr lang="en-US" altLang="de-DE" sz="1800" b="1" dirty="0" err="1">
                <a:solidFill>
                  <a:srgbClr val="FF0000"/>
                </a:solidFill>
              </a:rPr>
              <a:t>liegt</a:t>
            </a:r>
            <a:r>
              <a:rPr lang="en-US" altLang="de-DE" sz="1800" b="1" dirty="0">
                <a:solidFill>
                  <a:srgbClr val="FF0000"/>
                </a:solidFill>
              </a:rPr>
              <a:t> (A&lt;F)</a:t>
            </a:r>
            <a:br>
              <a:rPr lang="en-US" altLang="de-DE" sz="1800" b="1" dirty="0"/>
            </a:br>
            <a:r>
              <a:rPr lang="en-US" altLang="de-DE" sz="1800" b="1" dirty="0" err="1"/>
              <a:t>oder</a:t>
            </a:r>
            <a:r>
              <a:rPr lang="en-US" altLang="de-DE" sz="1800" b="1" dirty="0"/>
              <a:t> (</a:t>
            </a:r>
            <a:r>
              <a:rPr lang="en-US" altLang="de-DE" sz="1800" b="1" dirty="0" err="1"/>
              <a:t>verschiedene</a:t>
            </a:r>
            <a:r>
              <a:rPr lang="en-US" altLang="de-DE" sz="1800" b="1" dirty="0"/>
              <a:t> </a:t>
            </a:r>
            <a:r>
              <a:rPr lang="en-US" altLang="de-DE" sz="1800" b="1" dirty="0" err="1"/>
              <a:t>Präparate</a:t>
            </a:r>
            <a:r>
              <a:rPr lang="en-US" altLang="de-DE" sz="1800" b="1" dirty="0"/>
              <a:t>)</a:t>
            </a:r>
            <a:br>
              <a:rPr lang="en-US" altLang="de-DE" sz="1800" b="1" dirty="0"/>
            </a:br>
            <a:r>
              <a:rPr lang="en-US" altLang="de-DE" sz="1800" b="1" dirty="0"/>
              <a:t>		</a:t>
            </a:r>
            <a:r>
              <a:rPr lang="en-US" altLang="de-DE" sz="1800" b="1" dirty="0">
                <a:solidFill>
                  <a:srgbClr val="FF0000"/>
                </a:solidFill>
              </a:rPr>
              <a:t>die </a:t>
            </a:r>
            <a:r>
              <a:rPr lang="en-US" altLang="de-DE" sz="1800" b="1" dirty="0" err="1">
                <a:solidFill>
                  <a:srgbClr val="FF0000"/>
                </a:solidFill>
              </a:rPr>
              <a:t>Summe</a:t>
            </a:r>
            <a:r>
              <a:rPr lang="en-US" altLang="de-DE" sz="1800" b="1" dirty="0">
                <a:solidFill>
                  <a:srgbClr val="FF0000"/>
                </a:solidFill>
              </a:rPr>
              <a:t> der </a:t>
            </a:r>
            <a:r>
              <a:rPr lang="en-US" altLang="de-DE" sz="1800" b="1" dirty="0" err="1">
                <a:solidFill>
                  <a:srgbClr val="FF0000"/>
                </a:solidFill>
              </a:rPr>
              <a:t>relativen</a:t>
            </a:r>
            <a:r>
              <a:rPr lang="en-US" altLang="de-DE" sz="1800" b="1" dirty="0">
                <a:solidFill>
                  <a:srgbClr val="FF0000"/>
                </a:solidFill>
              </a:rPr>
              <a:t> </a:t>
            </a:r>
            <a:r>
              <a:rPr lang="en-US" altLang="de-DE" sz="1800" b="1" dirty="0" err="1">
                <a:solidFill>
                  <a:srgbClr val="FF0000"/>
                </a:solidFill>
              </a:rPr>
              <a:t>Aktivitäten</a:t>
            </a:r>
            <a:r>
              <a:rPr lang="en-US" altLang="de-DE" sz="1800" b="1" dirty="0">
                <a:solidFill>
                  <a:srgbClr val="FF0000"/>
                </a:solidFill>
              </a:rPr>
              <a:t> (∑ A/F) &lt; 1 </a:t>
            </a:r>
            <a:r>
              <a:rPr lang="en-US" altLang="de-DE" sz="1800" b="1" dirty="0" err="1">
                <a:solidFill>
                  <a:srgbClr val="FF0000"/>
                </a:solidFill>
              </a:rPr>
              <a:t>ist</a:t>
            </a:r>
            <a:br>
              <a:rPr lang="en-US" altLang="de-DE" sz="1400" b="1" dirty="0">
                <a:solidFill>
                  <a:srgbClr val="FF0000"/>
                </a:solidFill>
              </a:rPr>
            </a:br>
            <a:endParaRPr lang="de-DE" altLang="de-DE" sz="400" dirty="0">
              <a:solidFill>
                <a:srgbClr val="FF0000"/>
              </a:solidFill>
            </a:endParaRPr>
          </a:p>
          <a:p>
            <a:pPr lvl="2" eaLnBrk="1" hangingPunct="1"/>
            <a:endParaRPr lang="de-DE" altLang="de-DE" sz="20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/>
              <a:t>Transport von </a:t>
            </a:r>
            <a:r>
              <a:rPr lang="en-US" altLang="de-DE" dirty="0" err="1"/>
              <a:t>Präparaten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016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600" b="1" dirty="0" err="1"/>
              <a:t>Strahlenschutzverwantwortlicher</a:t>
            </a:r>
            <a:r>
              <a:rPr lang="en-US" altLang="de-DE" sz="2600" b="1" dirty="0"/>
              <a:t> (SSV):</a:t>
            </a:r>
            <a:br>
              <a:rPr lang="en-US" altLang="de-DE" sz="2600" b="1" dirty="0"/>
            </a:br>
            <a:r>
              <a:rPr lang="en-US" altLang="de-DE" sz="2600" b="1" dirty="0" err="1">
                <a:solidFill>
                  <a:srgbClr val="00B050"/>
                </a:solidFill>
              </a:rPr>
              <a:t>Schulträger</a:t>
            </a:r>
            <a:r>
              <a:rPr lang="en-US" altLang="de-DE" sz="2600" b="1" dirty="0">
                <a:solidFill>
                  <a:srgbClr val="00B050"/>
                </a:solidFill>
              </a:rPr>
              <a:t> (§69 </a:t>
            </a:r>
            <a:r>
              <a:rPr lang="en-US" altLang="de-DE" sz="2600" b="1" dirty="0" err="1">
                <a:solidFill>
                  <a:srgbClr val="00B050"/>
                </a:solidFill>
              </a:rPr>
              <a:t>StrlSchG</a:t>
            </a:r>
            <a:r>
              <a:rPr lang="en-US" altLang="de-DE" sz="2600" b="1" dirty="0">
                <a:solidFill>
                  <a:srgbClr val="00B050"/>
                </a:solidFill>
              </a:rPr>
              <a:t>)</a:t>
            </a:r>
            <a:endParaRPr lang="en-US" altLang="de-DE" sz="2600" b="1"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600" b="1" dirty="0" err="1"/>
              <a:t>Strahlenschutzbevollmächtigter</a:t>
            </a:r>
            <a:r>
              <a:rPr lang="en-US" altLang="de-DE" sz="2600" b="1" dirty="0"/>
              <a:t> (SSBV):</a:t>
            </a:r>
            <a:br>
              <a:rPr lang="en-US" altLang="de-DE" sz="2600" b="1" dirty="0"/>
            </a:br>
            <a:r>
              <a:rPr lang="en-US" altLang="de-DE" sz="2600" b="1" dirty="0" err="1">
                <a:solidFill>
                  <a:srgbClr val="00B050"/>
                </a:solidFill>
              </a:rPr>
              <a:t>Schulleiter</a:t>
            </a:r>
            <a:r>
              <a:rPr lang="en-US" altLang="de-DE" sz="2600" b="1" dirty="0">
                <a:solidFill>
                  <a:srgbClr val="00B050"/>
                </a:solidFill>
              </a:rPr>
              <a:t> (§ 69 </a:t>
            </a:r>
            <a:r>
              <a:rPr lang="en-US" altLang="de-DE" sz="2600" b="1" dirty="0" err="1">
                <a:solidFill>
                  <a:srgbClr val="00B050"/>
                </a:solidFill>
              </a:rPr>
              <a:t>StrlSchG</a:t>
            </a:r>
            <a:r>
              <a:rPr lang="en-US" altLang="de-DE" sz="2600" b="1" dirty="0">
                <a:solidFill>
                  <a:srgbClr val="00B050"/>
                </a:solidFill>
              </a:rPr>
              <a:t>)</a:t>
            </a:r>
            <a:br>
              <a:rPr lang="en-US" altLang="de-DE" sz="2600" b="1" dirty="0">
                <a:solidFill>
                  <a:srgbClr val="00B050"/>
                </a:solidFill>
              </a:rPr>
            </a:br>
            <a:r>
              <a:rPr lang="en-US" altLang="de-DE" sz="1800" b="1" dirty="0" err="1">
                <a:solidFill>
                  <a:srgbClr val="00B050"/>
                </a:solidFill>
              </a:rPr>
              <a:t>nur</a:t>
            </a:r>
            <a:r>
              <a:rPr lang="en-US" altLang="de-DE" sz="1800" b="1" dirty="0">
                <a:solidFill>
                  <a:srgbClr val="00B050"/>
                </a:solidFill>
              </a:rPr>
              <a:t>, </a:t>
            </a:r>
            <a:r>
              <a:rPr lang="en-US" altLang="de-DE" sz="1800" b="1" dirty="0" err="1">
                <a:solidFill>
                  <a:srgbClr val="00B050"/>
                </a:solidFill>
              </a:rPr>
              <a:t>wenn</a:t>
            </a:r>
            <a:r>
              <a:rPr lang="en-US" altLang="de-DE" sz="1800" b="1" dirty="0">
                <a:solidFill>
                  <a:srgbClr val="00B050"/>
                </a:solidFill>
              </a:rPr>
              <a:t> </a:t>
            </a:r>
            <a:r>
              <a:rPr lang="en-US" altLang="de-DE" sz="1800" b="1" dirty="0" err="1">
                <a:solidFill>
                  <a:srgbClr val="00B050"/>
                </a:solidFill>
              </a:rPr>
              <a:t>dazu</a:t>
            </a:r>
            <a:r>
              <a:rPr lang="en-US" altLang="de-DE" sz="1800" b="1" dirty="0">
                <a:solidFill>
                  <a:srgbClr val="00B050"/>
                </a:solidFill>
              </a:rPr>
              <a:t> </a:t>
            </a:r>
            <a:r>
              <a:rPr lang="en-US" altLang="de-DE" sz="1800" b="1" dirty="0" err="1">
                <a:solidFill>
                  <a:srgbClr val="00B050"/>
                </a:solidFill>
              </a:rPr>
              <a:t>bestellt</a:t>
            </a:r>
            <a:endParaRPr lang="en-US" altLang="de-DE" sz="1800" b="1"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600" b="1" dirty="0" err="1"/>
              <a:t>Strahlenschutzbeauftragter</a:t>
            </a:r>
            <a:r>
              <a:rPr lang="en-US" altLang="de-DE" sz="2600" b="1" dirty="0"/>
              <a:t> (SSB):</a:t>
            </a:r>
            <a:br>
              <a:rPr lang="en-US" altLang="de-DE" sz="2600" b="1" dirty="0"/>
            </a:br>
            <a:r>
              <a:rPr lang="en-US" altLang="de-DE" sz="2600" b="1" dirty="0">
                <a:solidFill>
                  <a:srgbClr val="FF0000"/>
                </a:solidFill>
              </a:rPr>
              <a:t>SIE </a:t>
            </a:r>
            <a:r>
              <a:rPr lang="en-US" altLang="de-DE" sz="2000" b="1" dirty="0">
                <a:solidFill>
                  <a:srgbClr val="FF0000"/>
                </a:solidFill>
              </a:rPr>
              <a:t>(</a:t>
            </a:r>
            <a:r>
              <a:rPr lang="en-US" altLang="de-DE" sz="2000" b="1" dirty="0" err="1">
                <a:solidFill>
                  <a:srgbClr val="FF0000"/>
                </a:solidFill>
              </a:rPr>
              <a:t>nach</a:t>
            </a:r>
            <a:r>
              <a:rPr lang="en-US" altLang="de-DE" sz="2000" b="1" dirty="0">
                <a:solidFill>
                  <a:srgbClr val="FF0000"/>
                </a:solidFill>
              </a:rPr>
              <a:t> </a:t>
            </a:r>
            <a:r>
              <a:rPr lang="en-US" altLang="de-DE" sz="2000" b="1" dirty="0" err="1">
                <a:solidFill>
                  <a:srgbClr val="FF0000"/>
                </a:solidFill>
              </a:rPr>
              <a:t>Bestellung</a:t>
            </a:r>
            <a:r>
              <a:rPr lang="en-US" altLang="de-DE" sz="2000" b="1" dirty="0">
                <a:solidFill>
                  <a:srgbClr val="FF0000"/>
                </a:solidFill>
              </a:rPr>
              <a:t> </a:t>
            </a:r>
            <a:r>
              <a:rPr lang="en-US" altLang="de-DE" sz="2000" b="1" dirty="0" err="1">
                <a:solidFill>
                  <a:srgbClr val="FF0000"/>
                </a:solidFill>
              </a:rPr>
              <a:t>durch</a:t>
            </a:r>
            <a:r>
              <a:rPr lang="en-US" altLang="de-DE" sz="2000" b="1" dirty="0">
                <a:solidFill>
                  <a:srgbClr val="FF0000"/>
                </a:solidFill>
              </a:rPr>
              <a:t> SL)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b="1" dirty="0" err="1">
                <a:solidFill>
                  <a:schemeClr val="bg1">
                    <a:lumMod val="50000"/>
                  </a:schemeClr>
                </a:solidFill>
              </a:rPr>
              <a:t>Fachkundige</a:t>
            </a:r>
            <a:r>
              <a:rPr lang="en-US" altLang="de-DE" sz="2000" b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altLang="de-DE" sz="2000" b="1" dirty="0" err="1">
                <a:solidFill>
                  <a:schemeClr val="bg1">
                    <a:lumMod val="50000"/>
                  </a:schemeClr>
                </a:solidFill>
              </a:rPr>
              <a:t>Fach</a:t>
            </a:r>
            <a:r>
              <a:rPr lang="en-US" altLang="de-DE" sz="2000" b="1" dirty="0">
                <a:solidFill>
                  <a:schemeClr val="bg1">
                    <a:lumMod val="50000"/>
                  </a:schemeClr>
                </a:solidFill>
              </a:rPr>
              <a:t>-) Lehrer (FKL)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b="1" dirty="0" err="1">
                <a:solidFill>
                  <a:schemeClr val="bg1">
                    <a:lumMod val="50000"/>
                  </a:schemeClr>
                </a:solidFill>
              </a:rPr>
              <a:t>Fachlehrer</a:t>
            </a:r>
            <a:r>
              <a:rPr lang="en-US" altLang="de-DE" sz="2000" b="1" dirty="0">
                <a:solidFill>
                  <a:schemeClr val="bg1">
                    <a:lumMod val="50000"/>
                  </a:schemeClr>
                </a:solidFill>
              </a:rPr>
              <a:t> (FL)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000" b="1" dirty="0" err="1">
                <a:solidFill>
                  <a:schemeClr val="bg1">
                    <a:lumMod val="50000"/>
                  </a:schemeClr>
                </a:solidFill>
              </a:rPr>
              <a:t>Sonstige</a:t>
            </a:r>
            <a:r>
              <a:rPr lang="en-US" altLang="de-DE" sz="2000" b="1" dirty="0">
                <a:solidFill>
                  <a:schemeClr val="bg1">
                    <a:lumMod val="50000"/>
                  </a:schemeClr>
                </a:solidFill>
              </a:rPr>
              <a:t> Lehrer (L)</a:t>
            </a:r>
            <a:br>
              <a:rPr lang="en-US" altLang="de-DE" sz="2000" b="1" dirty="0">
                <a:solidFill>
                  <a:srgbClr val="FF0000"/>
                </a:solidFill>
              </a:rPr>
            </a:br>
            <a:br>
              <a:rPr lang="en-US" altLang="de-DE" sz="2600" b="1" dirty="0"/>
            </a:br>
            <a:br>
              <a:rPr lang="en-US" altLang="de-DE" sz="2600" b="1" dirty="0"/>
            </a:br>
            <a:endParaRPr lang="de-DE" altLang="de-DE" sz="1600" dirty="0"/>
          </a:p>
          <a:p>
            <a:pPr lvl="2" eaLnBrk="1" hangingPunct="1"/>
            <a:endParaRPr lang="de-DE" altLang="de-DE" sz="20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Schulische</a:t>
            </a:r>
            <a:r>
              <a:rPr lang="en-US" altLang="de-DE" dirty="0"/>
              <a:t> </a:t>
            </a:r>
            <a:r>
              <a:rPr lang="en-US" altLang="de-DE" dirty="0" err="1"/>
              <a:t>Regelungen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20" y="3208808"/>
            <a:ext cx="2520280" cy="334095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4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699697" cy="5328592"/>
          </a:xfrm>
          <a:noFill/>
        </p:spPr>
        <p:txBody>
          <a:bodyPr/>
          <a:lstStyle/>
          <a:p>
            <a:pPr marL="114300" indent="0" eaLnBrk="1" hangingPunct="1">
              <a:buNone/>
            </a:pPr>
            <a:r>
              <a:rPr lang="de-DE" altLang="de-DE" sz="2400" b="1" dirty="0"/>
              <a:t>Schülerexperimente?</a:t>
            </a:r>
            <a:br>
              <a:rPr lang="de-DE" altLang="de-DE" sz="2400" b="1" dirty="0"/>
            </a:br>
            <a:endParaRPr lang="de-DE" altLang="de-DE" sz="24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de-DE" sz="2400" dirty="0" err="1"/>
              <a:t>Aufsicht</a:t>
            </a:r>
            <a:r>
              <a:rPr lang="en-US" altLang="de-DE" sz="2400" dirty="0"/>
              <a:t> </a:t>
            </a:r>
            <a:r>
              <a:rPr lang="en-US" altLang="de-DE" sz="2400" dirty="0" err="1"/>
              <a:t>Fachlehrer</a:t>
            </a:r>
            <a:r>
              <a:rPr lang="en-US" altLang="de-DE" sz="2400" dirty="0"/>
              <a:t>: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de-DE" sz="2000" dirty="0"/>
              <a:t>A &lt; F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de-DE" sz="2000" dirty="0"/>
              <a:t>„Schulpräparate“, d.h. Bauartzulassung (z.B. mit A &lt; 10 F)</a:t>
            </a:r>
            <a:br>
              <a:rPr lang="de-DE" sz="2000" dirty="0"/>
            </a:br>
            <a:endParaRPr lang="de-DE" sz="1800" dirty="0"/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en-US" altLang="de-DE" sz="2400" dirty="0" err="1"/>
              <a:t>Aufsicht</a:t>
            </a:r>
            <a:r>
              <a:rPr lang="en-US" altLang="de-DE" sz="2400" dirty="0"/>
              <a:t> </a:t>
            </a:r>
            <a:r>
              <a:rPr lang="en-US" altLang="de-DE" sz="2400" dirty="0" err="1"/>
              <a:t>fachkundiger</a:t>
            </a:r>
            <a:r>
              <a:rPr lang="en-US" altLang="de-DE" sz="2400" dirty="0"/>
              <a:t> Lehrer </a:t>
            </a:r>
            <a:r>
              <a:rPr lang="en-US" altLang="de-DE" sz="2400" dirty="0" err="1"/>
              <a:t>oder</a:t>
            </a:r>
            <a:r>
              <a:rPr lang="en-US" altLang="de-DE" sz="2400" dirty="0"/>
              <a:t> SSB: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de-DE" sz="2100" dirty="0"/>
              <a:t>Umschlossene, berührungssichere Präparate</a:t>
            </a:r>
            <a:br>
              <a:rPr lang="de-DE" sz="2100" dirty="0"/>
            </a:br>
            <a:endParaRPr lang="de-DE" sz="2100" dirty="0"/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de-DE" sz="2500" dirty="0"/>
              <a:t>Nur mit Genehmigung: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de-DE" sz="2100" dirty="0"/>
              <a:t>Offene Präparate im Rahmen der Genehmigung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StrSchV</a:t>
            </a:r>
            <a:r>
              <a:rPr lang="en-US" altLang="de-DE" dirty="0"/>
              <a:t> – </a:t>
            </a:r>
            <a:r>
              <a:rPr lang="en-US" altLang="de-DE" dirty="0" err="1"/>
              <a:t>Ergänzungen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899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699697" cy="5328592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altLang="de-DE" sz="2400" b="1" dirty="0"/>
              <a:t>Entsorgung?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Andere Schulen </a:t>
            </a:r>
            <a:r>
              <a:rPr lang="de-DE" sz="1600" b="1" dirty="0">
                <a:solidFill>
                  <a:srgbClr val="7030A0"/>
                </a:solidFill>
              </a:rPr>
              <a:t>(z.B. Städt. Gymnasium Rheinbach! Email genügt!)</a:t>
            </a:r>
          </a:p>
          <a:p>
            <a:pPr lvl="1"/>
            <a:r>
              <a:rPr lang="de-DE" sz="2000" dirty="0"/>
              <a:t>A &lt; F</a:t>
            </a:r>
          </a:p>
          <a:p>
            <a:pPr lvl="1"/>
            <a:r>
              <a:rPr lang="de-DE" sz="2000" dirty="0"/>
              <a:t>Schulpräparate ( u.a. A &lt; 10F)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Nur an Landessammelstelle</a:t>
            </a:r>
          </a:p>
          <a:p>
            <a:pPr lvl="1"/>
            <a:r>
              <a:rPr lang="de-DE" sz="2000" dirty="0"/>
              <a:t>Genehmigungsbedürftige Präparate</a:t>
            </a:r>
          </a:p>
          <a:p>
            <a:pPr lvl="2"/>
            <a:r>
              <a:rPr lang="de-DE" sz="2000" dirty="0"/>
              <a:t>Offen mit A &gt; F</a:t>
            </a:r>
          </a:p>
          <a:p>
            <a:pPr lvl="2"/>
            <a:r>
              <a:rPr lang="de-DE" sz="2000" dirty="0"/>
              <a:t>Umschlossen mit A &gt; 10F</a:t>
            </a:r>
          </a:p>
          <a:p>
            <a:pPr lvl="1"/>
            <a:r>
              <a:rPr lang="de-DE" sz="2000" dirty="0"/>
              <a:t>Bauartzugelassene Präparate auch wenn A &lt; 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Frei	</a:t>
            </a:r>
          </a:p>
          <a:p>
            <a:pPr lvl="1"/>
            <a:r>
              <a:rPr lang="de-DE" sz="2000" dirty="0"/>
              <a:t>Nicht bauartzugelassene Präparate mit A &lt; 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FF0000"/>
                </a:solidFill>
              </a:rPr>
              <a:t>Immer nachfragen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Entsorgung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80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699697" cy="5328592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altLang="de-DE" sz="2400" b="1" dirty="0"/>
              <a:t>Wozu benötigen wir einen SSB noch?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Buchführung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</a:rPr>
              <a:t>Anzeige von anzeigepflichtigen Präparaten/Vorrichtungen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</a:rPr>
              <a:t>Umgangsgenehmigungen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</a:rPr>
              <a:t>Veranlassung Dichtheitsprüfungen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</a:rPr>
              <a:t>Veranlassungen Prüfung Röntgengerät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</a:rPr>
              <a:t>Unterweisung der Kolleg*innen jährlich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</a:rPr>
              <a:t>Einweisung in Röntgengeräte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</a:rPr>
              <a:t>Manchmal: Im Rahmen von Genehmigungen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2"/>
                </a:solidFill>
              </a:rPr>
              <a:t>Manchmal: Strahlenschutzanweisungen</a:t>
            </a:r>
            <a:br>
              <a:rPr lang="de-DE" sz="2000" dirty="0">
                <a:solidFill>
                  <a:schemeClr val="tx2"/>
                </a:solidFill>
              </a:rPr>
            </a:br>
            <a:endParaRPr lang="de-DE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chemeClr val="tx2"/>
                </a:solidFill>
              </a:rPr>
              <a:t>Wir empfehlen mindestens zwei SSBs je Schule</a:t>
            </a:r>
            <a:br>
              <a:rPr lang="de-DE" sz="2000" b="1" dirty="0">
                <a:solidFill>
                  <a:schemeClr val="tx2"/>
                </a:solidFill>
              </a:rPr>
            </a:br>
            <a:r>
              <a:rPr lang="de-DE" sz="2000" b="1" dirty="0">
                <a:solidFill>
                  <a:schemeClr val="tx2"/>
                </a:solidFill>
              </a:rPr>
              <a:t>Aufgaben trennen, gegenseitig vertreten (ausweisen in Bestellung), .</a:t>
            </a:r>
            <a:r>
              <a:rPr lang="de-DE" sz="2000" dirty="0">
                <a:solidFill>
                  <a:schemeClr val="tx2"/>
                </a:solidFill>
              </a:rPr>
              <a:t>..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Ergänzungen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7097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699697" cy="5328592"/>
          </a:xfrm>
          <a:noFill/>
        </p:spPr>
        <p:txBody>
          <a:bodyPr/>
          <a:lstStyle/>
          <a:p>
            <a:pPr marL="114300" indent="0" eaLnBrk="1" hangingPunct="1">
              <a:buNone/>
            </a:pPr>
            <a:r>
              <a:rPr lang="de-DE" altLang="de-DE" sz="2400" b="1" dirty="0"/>
              <a:t>Offen oder Umschlossen?</a:t>
            </a:r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Ergänzungen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Ra-226 Präparat, 5 kB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2" y="1895500"/>
            <a:ext cx="1990386" cy="18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794440"/>
            <a:ext cx="2434688" cy="270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File:Kalisalz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9" y="3649195"/>
            <a:ext cx="1536859" cy="13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03" y="5027014"/>
            <a:ext cx="1483998" cy="161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66" y="1197306"/>
            <a:ext cx="3368043" cy="252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72477" y="4319405"/>
            <a:ext cx="88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Offen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17535" y="3723338"/>
            <a:ext cx="2700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Umschlossen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Radioaktive Stoffe, die von einer festen inaktiven Hülle so umschlossen sind, dass bei üblicher Handhabung mit Sicherheit ein Austritt radioaktiver Stoffe verhindert wird.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78794" y="5655074"/>
            <a:ext cx="685462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10"/>
              </a:rPr>
              <a:t>https://de.wikipedia.org/wiki/Kalisalz#/media/File:Kalisalz.jpg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11"/>
              </a:rPr>
              <a:t>http://malli-haus.at/wp-content/uploads/2013/03/Comelli-Ziegel-Acotherm-NF-25-38-238-275x300.jpg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12"/>
              </a:rPr>
              <a:t>https://www.tu-chemnitz.de/physik/FPRAK/F-Praktikum/Versuche_alt/Cassy_Handbuch.pdf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13"/>
              </a:rPr>
              <a:t>http://i.ebayimg.com/t/2-Pruefstrahler-radioaktiv-Geigerzaehler-Set-Gluehstrumpf-Aufkleber-300-600-Imp-s-/00/s/MTIwMFgxNjAw/z/p0AAAOSwEeFVKmVc/$_57.JPG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14"/>
              </a:rPr>
              <a:t>http://www.leybold-shop.de/physik/geraete/atom-und-kernphysik/radioaktivitaet/praeparate/ra-226-praeparat-5-kbq-559435.htm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14"/>
              </a:rPr>
              <a:t>l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2917880" y="1794440"/>
            <a:ext cx="0" cy="3722792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5847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964488" cy="5328592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altLang="de-DE" sz="2200" b="1" dirty="0"/>
              <a:t>Beispiel 1: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Sie möchten gerne in Schülergruppen zum Abstandsgesetz, zur Ablenkung in Magnetfeldern und zum Absorptionsgesetz experimentieren lassen. Dazu haben Sie 4 </a:t>
            </a:r>
            <a:r>
              <a:rPr lang="de-DE" sz="2000" b="1" dirty="0" err="1">
                <a:solidFill>
                  <a:srgbClr val="FF0000"/>
                </a:solidFill>
              </a:rPr>
              <a:t>Strahlerstifte</a:t>
            </a:r>
            <a:r>
              <a:rPr lang="de-DE" sz="2000" b="1" dirty="0">
                <a:solidFill>
                  <a:srgbClr val="FF0000"/>
                </a:solidFill>
              </a:rPr>
              <a:t> Ra-226 mit je 3 </a:t>
            </a:r>
            <a:r>
              <a:rPr lang="de-DE" sz="2000" b="1" dirty="0" err="1">
                <a:solidFill>
                  <a:srgbClr val="FF0000"/>
                </a:solidFill>
              </a:rPr>
              <a:t>kBq</a:t>
            </a:r>
            <a:r>
              <a:rPr lang="de-DE" sz="2000" b="1" dirty="0">
                <a:solidFill>
                  <a:srgbClr val="FF0000"/>
                </a:solidFill>
              </a:rPr>
              <a:t> Aktivität.</a:t>
            </a:r>
            <a:br>
              <a:rPr lang="de-DE" sz="2400" b="1" dirty="0">
                <a:solidFill>
                  <a:srgbClr val="FF0000"/>
                </a:solidFill>
              </a:rPr>
            </a:br>
            <a:endParaRPr lang="de-DE" sz="1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200" b="1" dirty="0"/>
              <a:t>Beispiel 2: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Sie möchten die Halbwertszeit von </a:t>
            </a:r>
            <a:r>
              <a:rPr lang="de-DE" sz="2000" b="1" dirty="0" err="1">
                <a:solidFill>
                  <a:srgbClr val="FF0000"/>
                </a:solidFill>
              </a:rPr>
              <a:t>Rn</a:t>
            </a:r>
            <a:r>
              <a:rPr lang="de-DE" sz="2000" b="1" dirty="0">
                <a:solidFill>
                  <a:srgbClr val="FF0000"/>
                </a:solidFill>
              </a:rPr>
              <a:t> messen, welches aus einem offenen Th-</a:t>
            </a:r>
            <a:r>
              <a:rPr lang="de-DE" sz="2000" b="1" dirty="0" err="1">
                <a:solidFill>
                  <a:srgbClr val="FF0000"/>
                </a:solidFill>
              </a:rPr>
              <a:t>nat</a:t>
            </a:r>
            <a:r>
              <a:rPr lang="de-DE" sz="2000" b="1" dirty="0">
                <a:solidFill>
                  <a:srgbClr val="FF0000"/>
                </a:solidFill>
              </a:rPr>
              <a:t>-Präparat stammt (A = 37 </a:t>
            </a:r>
            <a:r>
              <a:rPr lang="de-DE" sz="2000" b="1" dirty="0" err="1">
                <a:solidFill>
                  <a:srgbClr val="FF0000"/>
                </a:solidFill>
              </a:rPr>
              <a:t>kBq</a:t>
            </a:r>
            <a:r>
              <a:rPr lang="de-DE" sz="2000" b="1" dirty="0">
                <a:solidFill>
                  <a:srgbClr val="FF0000"/>
                </a:solidFill>
              </a:rPr>
              <a:t>, </a:t>
            </a:r>
            <a:r>
              <a:rPr lang="de-DE" sz="2000" b="1" dirty="0" err="1">
                <a:solidFill>
                  <a:srgbClr val="FF0000"/>
                </a:solidFill>
              </a:rPr>
              <a:t>BaZ</a:t>
            </a:r>
            <a:r>
              <a:rPr lang="de-DE" sz="2000" b="1" dirty="0">
                <a:solidFill>
                  <a:srgbClr val="FF0000"/>
                </a:solidFill>
              </a:rPr>
              <a:t> 1965, erworben 1971).</a:t>
            </a:r>
          </a:p>
          <a:p>
            <a:pPr marL="0" indent="0">
              <a:buNone/>
            </a:pPr>
            <a:endParaRPr lang="de-DE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200" b="1" dirty="0"/>
              <a:t>Beispiel 3: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Sie möchten von einer anderen Schule Präparate übernehmen: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Offenes Th-</a:t>
            </a:r>
            <a:r>
              <a:rPr lang="de-DE" sz="2000" b="1" dirty="0" err="1">
                <a:solidFill>
                  <a:srgbClr val="FF0000"/>
                </a:solidFill>
              </a:rPr>
              <a:t>nat</a:t>
            </a:r>
            <a:r>
              <a:rPr lang="de-DE" sz="2000" b="1" dirty="0">
                <a:solidFill>
                  <a:srgbClr val="FF0000"/>
                </a:solidFill>
              </a:rPr>
              <a:t> (</a:t>
            </a:r>
            <a:r>
              <a:rPr lang="de-DE" sz="2000" b="1" dirty="0" err="1">
                <a:solidFill>
                  <a:srgbClr val="FF0000"/>
                </a:solidFill>
              </a:rPr>
              <a:t>BaZ</a:t>
            </a:r>
            <a:r>
              <a:rPr lang="de-DE" sz="2000" b="1" dirty="0">
                <a:solidFill>
                  <a:srgbClr val="FF0000"/>
                </a:solidFill>
              </a:rPr>
              <a:t> NW 1965, A = 33 </a:t>
            </a:r>
            <a:r>
              <a:rPr lang="de-DE" sz="2000" b="1" dirty="0" err="1">
                <a:solidFill>
                  <a:srgbClr val="FF0000"/>
                </a:solidFill>
              </a:rPr>
              <a:t>kBq</a:t>
            </a:r>
            <a:r>
              <a:rPr lang="de-DE" sz="2000" b="1" dirty="0">
                <a:solidFill>
                  <a:srgbClr val="FF0000"/>
                </a:solidFill>
              </a:rPr>
              <a:t>)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4 Ra-226-Stifte (A = 3,5 </a:t>
            </a:r>
            <a:r>
              <a:rPr lang="de-DE" sz="2000" b="1" dirty="0" err="1">
                <a:solidFill>
                  <a:srgbClr val="FF0000"/>
                </a:solidFill>
              </a:rPr>
              <a:t>kBq</a:t>
            </a:r>
            <a:r>
              <a:rPr lang="de-DE" sz="2000" b="1" dirty="0">
                <a:solidFill>
                  <a:srgbClr val="FF0000"/>
                </a:solidFill>
              </a:rPr>
              <a:t>, </a:t>
            </a:r>
            <a:r>
              <a:rPr lang="de-DE" sz="2000" b="1" dirty="0" err="1">
                <a:solidFill>
                  <a:srgbClr val="FF0000"/>
                </a:solidFill>
              </a:rPr>
              <a:t>BaZ</a:t>
            </a:r>
            <a:r>
              <a:rPr lang="de-DE" sz="2000" b="1" dirty="0">
                <a:solidFill>
                  <a:srgbClr val="FF0000"/>
                </a:solidFill>
              </a:rPr>
              <a:t> NW 1990)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Sr-90-Stift (</a:t>
            </a:r>
            <a:r>
              <a:rPr lang="de-DE" sz="2000" b="1" dirty="0" err="1">
                <a:solidFill>
                  <a:srgbClr val="FF0000"/>
                </a:solidFill>
              </a:rPr>
              <a:t>BaZ</a:t>
            </a:r>
            <a:r>
              <a:rPr lang="de-DE" sz="2000" b="1" dirty="0">
                <a:solidFill>
                  <a:srgbClr val="FF0000"/>
                </a:solidFill>
              </a:rPr>
              <a:t> NW 1995, A = 50 </a:t>
            </a:r>
            <a:r>
              <a:rPr lang="de-DE" sz="2000" b="1" dirty="0" err="1">
                <a:solidFill>
                  <a:srgbClr val="FF0000"/>
                </a:solidFill>
              </a:rPr>
              <a:t>kBq</a:t>
            </a:r>
            <a:r>
              <a:rPr lang="de-DE" sz="2000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StrlSchV</a:t>
            </a:r>
            <a:r>
              <a:rPr lang="en-US" altLang="de-DE" dirty="0"/>
              <a:t> – </a:t>
            </a:r>
            <a:r>
              <a:rPr lang="en-US" altLang="de-DE" dirty="0" err="1"/>
              <a:t>Beispiele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2176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964488" cy="5328592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altLang="de-DE" sz="2200" b="1" dirty="0"/>
              <a:t>Beispiel 1: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Sie möchten gerne in Schülergruppen zum Abstandsgesetz, zur Ablenkung in Magnetfeldern und zum Absorptionsgesetz experimentieren lassen. Dazu haben Sie 4 </a:t>
            </a:r>
            <a:r>
              <a:rPr lang="de-DE" sz="2000" b="1" dirty="0" err="1">
                <a:solidFill>
                  <a:srgbClr val="FF0000"/>
                </a:solidFill>
              </a:rPr>
              <a:t>Strahlerstifte</a:t>
            </a:r>
            <a:r>
              <a:rPr lang="de-DE" sz="2000" b="1" dirty="0">
                <a:solidFill>
                  <a:srgbClr val="FF0000"/>
                </a:solidFill>
              </a:rPr>
              <a:t> Ra-226 mit je 3 </a:t>
            </a:r>
            <a:r>
              <a:rPr lang="de-DE" sz="2000" b="1" dirty="0" err="1">
                <a:solidFill>
                  <a:srgbClr val="FF0000"/>
                </a:solidFill>
              </a:rPr>
              <a:t>kBq</a:t>
            </a:r>
            <a:r>
              <a:rPr lang="de-DE" sz="2000" b="1" dirty="0">
                <a:solidFill>
                  <a:srgbClr val="FF0000"/>
                </a:solidFill>
              </a:rPr>
              <a:t> Aktivität.</a:t>
            </a:r>
            <a:br>
              <a:rPr lang="de-DE" sz="2000" b="1" dirty="0">
                <a:solidFill>
                  <a:srgbClr val="FF0000"/>
                </a:solidFill>
              </a:rPr>
            </a:b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chemeClr val="tx2"/>
                </a:solidFill>
              </a:rPr>
              <a:t>Lösung: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Ohne </a:t>
            </a:r>
            <a:r>
              <a:rPr lang="de-DE" sz="2000" b="1" dirty="0" err="1">
                <a:solidFill>
                  <a:schemeClr val="tx2"/>
                </a:solidFill>
              </a:rPr>
              <a:t>BaZ</a:t>
            </a:r>
            <a:r>
              <a:rPr lang="de-DE" sz="2000" b="1" dirty="0">
                <a:solidFill>
                  <a:schemeClr val="tx2"/>
                </a:solidFill>
              </a:rPr>
              <a:t> übersteigt die Gesamtaktivität die Freigrenze (10 </a:t>
            </a:r>
            <a:r>
              <a:rPr lang="de-DE" sz="2000" b="1" dirty="0" err="1">
                <a:solidFill>
                  <a:schemeClr val="tx2"/>
                </a:solidFill>
              </a:rPr>
              <a:t>kBq</a:t>
            </a:r>
            <a:r>
              <a:rPr lang="de-DE" sz="2000" b="1" dirty="0">
                <a:solidFill>
                  <a:schemeClr val="tx2"/>
                </a:solidFill>
              </a:rPr>
              <a:t>), es ist eine Genehmigung erforderlich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Mit </a:t>
            </a:r>
            <a:r>
              <a:rPr lang="de-DE" sz="2000" b="1" dirty="0" err="1">
                <a:solidFill>
                  <a:schemeClr val="tx2"/>
                </a:solidFill>
              </a:rPr>
              <a:t>BaZ</a:t>
            </a:r>
            <a:r>
              <a:rPr lang="de-DE" sz="2000" b="1" dirty="0">
                <a:solidFill>
                  <a:schemeClr val="tx2"/>
                </a:solidFill>
              </a:rPr>
              <a:t> dürfen Sie Ihr Vorhaben umsetzen, da die Summe der Aktivitäten nicht einmal annähernd an die 10fach Freigrenze </a:t>
            </a:r>
            <a:br>
              <a:rPr lang="de-DE" sz="2000" b="1" dirty="0">
                <a:solidFill>
                  <a:schemeClr val="tx2"/>
                </a:solidFill>
              </a:rPr>
            </a:br>
            <a:r>
              <a:rPr lang="de-DE" sz="2000" b="1" dirty="0">
                <a:solidFill>
                  <a:schemeClr val="tx2"/>
                </a:solidFill>
              </a:rPr>
              <a:t>(10*10kBq = 100 </a:t>
            </a:r>
            <a:r>
              <a:rPr lang="de-DE" sz="2000" b="1" dirty="0" err="1">
                <a:solidFill>
                  <a:schemeClr val="tx2"/>
                </a:solidFill>
              </a:rPr>
              <a:t>kBq</a:t>
            </a:r>
            <a:r>
              <a:rPr lang="de-DE" sz="2000" b="1" dirty="0">
                <a:solidFill>
                  <a:schemeClr val="tx2"/>
                </a:solidFill>
              </a:rPr>
              <a:t>) herankommt</a:t>
            </a:r>
            <a:br>
              <a:rPr lang="de-DE" sz="2400" b="1" dirty="0">
                <a:solidFill>
                  <a:srgbClr val="FF0000"/>
                </a:solidFill>
              </a:rPr>
            </a:br>
            <a:endParaRPr lang="de-DE" sz="1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StrlSchV</a:t>
            </a:r>
            <a:r>
              <a:rPr lang="en-US" altLang="de-DE" dirty="0"/>
              <a:t> – </a:t>
            </a:r>
            <a:r>
              <a:rPr lang="en-US" altLang="de-DE" dirty="0" err="1"/>
              <a:t>Beispiele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369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964488" cy="5328592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sz="2200" b="1" dirty="0"/>
              <a:t>Beispiel 2: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Sie möchten die Halbwertszeit von </a:t>
            </a:r>
            <a:r>
              <a:rPr lang="de-DE" sz="2000" b="1" dirty="0" err="1">
                <a:solidFill>
                  <a:srgbClr val="FF0000"/>
                </a:solidFill>
              </a:rPr>
              <a:t>Rn</a:t>
            </a:r>
            <a:r>
              <a:rPr lang="de-DE" sz="2000" b="1" dirty="0">
                <a:solidFill>
                  <a:srgbClr val="FF0000"/>
                </a:solidFill>
              </a:rPr>
              <a:t> messen, welches aus einem offenen Th-</a:t>
            </a:r>
            <a:r>
              <a:rPr lang="de-DE" sz="2000" b="1" dirty="0" err="1">
                <a:solidFill>
                  <a:srgbClr val="FF0000"/>
                </a:solidFill>
              </a:rPr>
              <a:t>nat</a:t>
            </a:r>
            <a:r>
              <a:rPr lang="de-DE" sz="2000" b="1" dirty="0">
                <a:solidFill>
                  <a:srgbClr val="FF0000"/>
                </a:solidFill>
              </a:rPr>
              <a:t>-Präparat stammt (A = 37 </a:t>
            </a:r>
            <a:r>
              <a:rPr lang="de-DE" sz="2000" b="1" dirty="0" err="1">
                <a:solidFill>
                  <a:srgbClr val="FF0000"/>
                </a:solidFill>
              </a:rPr>
              <a:t>kBq</a:t>
            </a:r>
            <a:r>
              <a:rPr lang="de-DE" sz="2000" b="1" dirty="0">
                <a:solidFill>
                  <a:srgbClr val="FF0000"/>
                </a:solidFill>
              </a:rPr>
              <a:t>, </a:t>
            </a:r>
            <a:r>
              <a:rPr lang="de-DE" sz="2000" b="1" dirty="0" err="1">
                <a:solidFill>
                  <a:srgbClr val="FF0000"/>
                </a:solidFill>
              </a:rPr>
              <a:t>BaZ</a:t>
            </a:r>
            <a:r>
              <a:rPr lang="de-DE" sz="2000" b="1" dirty="0">
                <a:solidFill>
                  <a:srgbClr val="FF0000"/>
                </a:solidFill>
              </a:rPr>
              <a:t> 1965, erworben 1971).</a:t>
            </a:r>
            <a:br>
              <a:rPr lang="de-DE" sz="2000" b="1" dirty="0">
                <a:solidFill>
                  <a:srgbClr val="FF0000"/>
                </a:solidFill>
              </a:rPr>
            </a:b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chemeClr val="tx2"/>
                </a:solidFill>
              </a:rPr>
              <a:t>Lösung: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Wegen der </a:t>
            </a:r>
            <a:r>
              <a:rPr lang="de-DE" sz="2000" b="1" dirty="0" err="1">
                <a:solidFill>
                  <a:schemeClr val="tx2"/>
                </a:solidFill>
              </a:rPr>
              <a:t>BaZ</a:t>
            </a:r>
            <a:r>
              <a:rPr lang="de-DE" sz="2000" b="1" dirty="0">
                <a:solidFill>
                  <a:schemeClr val="tx2"/>
                </a:solidFill>
              </a:rPr>
              <a:t> dürfen Sie dies so umsetzen, es sei denn die </a:t>
            </a:r>
            <a:r>
              <a:rPr lang="de-DE" sz="2000" b="1" dirty="0" err="1">
                <a:solidFill>
                  <a:schemeClr val="tx2"/>
                </a:solidFill>
              </a:rPr>
              <a:t>BaZ</a:t>
            </a:r>
            <a:r>
              <a:rPr lang="de-DE" sz="2000" b="1" dirty="0">
                <a:solidFill>
                  <a:schemeClr val="tx2"/>
                </a:solidFill>
              </a:rPr>
              <a:t> wurde widerrufen.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Haben Sie das Präparat von einer anderen Schule, so benötigen Sie (bereits vor Übernahme) eine Umgangsgenehmigung.</a:t>
            </a:r>
          </a:p>
          <a:p>
            <a:pPr marL="0" indent="0">
              <a:buNone/>
            </a:pP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StrlSchV</a:t>
            </a:r>
            <a:r>
              <a:rPr lang="en-US" altLang="de-DE" dirty="0"/>
              <a:t> – </a:t>
            </a:r>
            <a:r>
              <a:rPr lang="en-US" altLang="de-DE" dirty="0" err="1"/>
              <a:t>Beispiele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6151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964488" cy="5328592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sz="2200" b="1" dirty="0"/>
              <a:t>Beispiel 3: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Sie möchten von einer anderen Schule Präparate übernehmen: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Offenes Th-</a:t>
            </a:r>
            <a:r>
              <a:rPr lang="de-DE" sz="2000" b="1" dirty="0" err="1">
                <a:solidFill>
                  <a:srgbClr val="FF0000"/>
                </a:solidFill>
              </a:rPr>
              <a:t>nat</a:t>
            </a:r>
            <a:r>
              <a:rPr lang="de-DE" sz="2000" b="1" dirty="0">
                <a:solidFill>
                  <a:srgbClr val="FF0000"/>
                </a:solidFill>
              </a:rPr>
              <a:t> (</a:t>
            </a:r>
            <a:r>
              <a:rPr lang="de-DE" sz="2000" b="1" dirty="0" err="1">
                <a:solidFill>
                  <a:srgbClr val="FF0000"/>
                </a:solidFill>
              </a:rPr>
              <a:t>BaZ</a:t>
            </a:r>
            <a:r>
              <a:rPr lang="de-DE" sz="2000" b="1" dirty="0">
                <a:solidFill>
                  <a:srgbClr val="FF0000"/>
                </a:solidFill>
              </a:rPr>
              <a:t> NW 1965, A = 33 </a:t>
            </a:r>
            <a:r>
              <a:rPr lang="de-DE" sz="2000" b="1" dirty="0" err="1">
                <a:solidFill>
                  <a:srgbClr val="FF0000"/>
                </a:solidFill>
              </a:rPr>
              <a:t>kBq</a:t>
            </a:r>
            <a:r>
              <a:rPr lang="de-DE" sz="2000" b="1" dirty="0">
                <a:solidFill>
                  <a:srgbClr val="FF0000"/>
                </a:solidFill>
              </a:rPr>
              <a:t>)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4 Ra-226-Stifte (A = 3,5 </a:t>
            </a:r>
            <a:r>
              <a:rPr lang="de-DE" sz="2000" b="1" dirty="0" err="1">
                <a:solidFill>
                  <a:srgbClr val="FF0000"/>
                </a:solidFill>
              </a:rPr>
              <a:t>kBq</a:t>
            </a:r>
            <a:r>
              <a:rPr lang="de-DE" sz="2000" b="1" dirty="0">
                <a:solidFill>
                  <a:srgbClr val="FF0000"/>
                </a:solidFill>
              </a:rPr>
              <a:t>, </a:t>
            </a:r>
            <a:r>
              <a:rPr lang="de-DE" sz="2000" b="1" dirty="0" err="1">
                <a:solidFill>
                  <a:srgbClr val="FF0000"/>
                </a:solidFill>
              </a:rPr>
              <a:t>BaZ</a:t>
            </a:r>
            <a:r>
              <a:rPr lang="de-DE" sz="2000" b="1" dirty="0">
                <a:solidFill>
                  <a:srgbClr val="FF0000"/>
                </a:solidFill>
              </a:rPr>
              <a:t> NW 1990)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Sr-90-Stift (</a:t>
            </a:r>
            <a:r>
              <a:rPr lang="de-DE" sz="2000" b="1" dirty="0" err="1">
                <a:solidFill>
                  <a:srgbClr val="FF0000"/>
                </a:solidFill>
              </a:rPr>
              <a:t>BaZ</a:t>
            </a:r>
            <a:r>
              <a:rPr lang="de-DE" sz="2000" b="1" dirty="0">
                <a:solidFill>
                  <a:srgbClr val="FF0000"/>
                </a:solidFill>
              </a:rPr>
              <a:t> NW 1995, A = 50 </a:t>
            </a:r>
            <a:r>
              <a:rPr lang="de-DE" sz="2000" b="1" dirty="0" err="1">
                <a:solidFill>
                  <a:srgbClr val="FF0000"/>
                </a:solidFill>
              </a:rPr>
              <a:t>kBq</a:t>
            </a:r>
            <a:r>
              <a:rPr lang="de-DE" sz="2000" b="1" dirty="0">
                <a:solidFill>
                  <a:srgbClr val="FF0000"/>
                </a:solidFill>
              </a:rPr>
              <a:t>)</a:t>
            </a:r>
            <a:br>
              <a:rPr lang="de-DE" sz="2000" b="1" dirty="0">
                <a:solidFill>
                  <a:srgbClr val="FF0000"/>
                </a:solidFill>
              </a:rPr>
            </a:b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chemeClr val="tx2"/>
                </a:solidFill>
              </a:rPr>
              <a:t>Lösung: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Th-</a:t>
            </a:r>
            <a:r>
              <a:rPr lang="de-DE" sz="2000" b="1" dirty="0" err="1">
                <a:solidFill>
                  <a:schemeClr val="tx2"/>
                </a:solidFill>
              </a:rPr>
              <a:t>nat</a:t>
            </a:r>
            <a:r>
              <a:rPr lang="de-DE" sz="2000" b="1" dirty="0">
                <a:solidFill>
                  <a:schemeClr val="tx2"/>
                </a:solidFill>
              </a:rPr>
              <a:t> nur mit Umgangsgenehmigung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 Ra-226 Stifte wegen A &lt; F dürfen Sie übernehmen, aber nicht auf einmal transportieren ohne Transportgenehmigung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Sr-90 nur mit Genehmigung, die </a:t>
            </a:r>
            <a:r>
              <a:rPr lang="de-DE" sz="2000" b="1" dirty="0" err="1">
                <a:solidFill>
                  <a:schemeClr val="tx2"/>
                </a:solidFill>
              </a:rPr>
              <a:t>BaZ</a:t>
            </a:r>
            <a:r>
              <a:rPr lang="de-DE" sz="2000" b="1" dirty="0">
                <a:solidFill>
                  <a:schemeClr val="tx2"/>
                </a:solidFill>
              </a:rPr>
              <a:t> ist ausgelaufen, Sie übernehmen ihn ohne </a:t>
            </a:r>
            <a:r>
              <a:rPr lang="de-DE" sz="2000" b="1" dirty="0" err="1">
                <a:solidFill>
                  <a:schemeClr val="tx2"/>
                </a:solidFill>
              </a:rPr>
              <a:t>BaZ</a:t>
            </a:r>
            <a:r>
              <a:rPr lang="de-DE" sz="2000" b="1" dirty="0">
                <a:solidFill>
                  <a:schemeClr val="tx2"/>
                </a:solidFill>
              </a:rPr>
              <a:t> und die Freigrenze beträgt 10 </a:t>
            </a:r>
            <a:r>
              <a:rPr lang="de-DE" sz="2000" b="1" dirty="0" err="1">
                <a:solidFill>
                  <a:schemeClr val="tx2"/>
                </a:solidFill>
              </a:rPr>
              <a:t>kBq</a:t>
            </a:r>
            <a:r>
              <a:rPr lang="de-DE" sz="2000" b="1" dirty="0">
                <a:solidFill>
                  <a:schemeClr val="tx2"/>
                </a:solidFill>
              </a:rPr>
              <a:t> &gt; 50 </a:t>
            </a:r>
            <a:r>
              <a:rPr lang="de-DE" sz="2000" b="1" dirty="0" err="1">
                <a:solidFill>
                  <a:schemeClr val="tx2"/>
                </a:solidFill>
              </a:rPr>
              <a:t>kBq</a:t>
            </a:r>
            <a:endParaRPr lang="de-D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StrlSchV</a:t>
            </a:r>
            <a:r>
              <a:rPr lang="en-US" altLang="de-DE" dirty="0"/>
              <a:t> – </a:t>
            </a:r>
            <a:r>
              <a:rPr lang="en-US" altLang="de-DE" dirty="0" err="1"/>
              <a:t>Beispiele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712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Hurra</a:t>
            </a:r>
            <a:r>
              <a:rPr lang="en-US" altLang="de-DE" dirty="0"/>
              <a:t> – </a:t>
            </a:r>
            <a:r>
              <a:rPr lang="en-US" altLang="de-DE" dirty="0" err="1"/>
              <a:t>wir</a:t>
            </a:r>
            <a:r>
              <a:rPr lang="en-US" altLang="de-DE" dirty="0"/>
              <a:t> </a:t>
            </a:r>
            <a:r>
              <a:rPr lang="en-US" altLang="de-DE" dirty="0" err="1"/>
              <a:t>haben</a:t>
            </a:r>
            <a:r>
              <a:rPr lang="en-US" altLang="de-DE" dirty="0"/>
              <a:t> </a:t>
            </a:r>
            <a:r>
              <a:rPr lang="en-US" altLang="de-DE" dirty="0" err="1"/>
              <a:t>fertig</a:t>
            </a:r>
            <a:r>
              <a:rPr lang="en-US" altLang="de-DE" dirty="0"/>
              <a:t>!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triup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17" y="1319461"/>
            <a:ext cx="3062287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67544" y="1412776"/>
            <a:ext cx="43924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146" name="Picture 2" descr="https://upload.wikimedia.org/wikipedia/commons/thumb/d/db/Isotopentabelle_Segre.svg/791px-Isotopentabelle_Segr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2" y="1414800"/>
            <a:ext cx="4860032" cy="36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467544" y="5373216"/>
            <a:ext cx="4968552" cy="91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Viel Spaß beim Experimentieren!</a:t>
            </a:r>
          </a:p>
        </p:txBody>
      </p:sp>
    </p:spTree>
    <p:extLst>
      <p:ext uri="{BB962C8B-B14F-4D97-AF65-F5344CB8AC3E}">
        <p14:creationId xmlns:p14="http://schemas.microsoft.com/office/powerpoint/2010/main" val="374083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5040560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600" b="1" dirty="0" err="1"/>
              <a:t>Strahlenschutzbevollmächtigter</a:t>
            </a:r>
            <a:r>
              <a:rPr lang="en-US" altLang="de-DE" sz="2600" b="1" dirty="0"/>
              <a:t> (</a:t>
            </a:r>
            <a:r>
              <a:rPr lang="en-US" altLang="de-DE" sz="2600" b="1" dirty="0" err="1">
                <a:solidFill>
                  <a:srgbClr val="00B050"/>
                </a:solidFill>
              </a:rPr>
              <a:t>Schulleiter</a:t>
            </a:r>
            <a:r>
              <a:rPr lang="en-US" altLang="de-DE" sz="2600" b="1" dirty="0"/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00B050"/>
                </a:solidFill>
              </a:rPr>
              <a:t>Nimmt die Aufgaben des Strahlenschutzverantwortlichen in der Schule wahr.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de-DE" altLang="de-DE" sz="2000" b="1" dirty="0"/>
              <a:t>d.h. er sorgt dafür, dass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/>
              <a:t>Eine StrSchV vorhanden ist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/>
              <a:t>Geeignete Räume und Schutzvorrichtungen zur Verfügung stehen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/>
              <a:t>Die Strahlenschutzgrundsätze eingehalten werden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/>
              <a:t>Die Verbreitung radioaktiver Stoffe gering ist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de-DE" altLang="de-DE" sz="2000" b="1" dirty="0"/>
              <a:t>d.h. er achtet darauf, dass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/>
              <a:t>Anzeigen über Inbetriebnahme, Veränderung, jährliche Meldung erfolgen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/>
              <a:t>Dichtigkeitsprüfungen der entsprechenden Präparate erfolgen</a:t>
            </a:r>
            <a:endParaRPr lang="en-US" altLang="de-DE" sz="1900" dirty="0"/>
          </a:p>
          <a:p>
            <a:pPr marL="57150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endParaRPr lang="de-DE" altLang="de-DE" sz="24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Schulische</a:t>
            </a:r>
            <a:r>
              <a:rPr lang="en-US" altLang="de-DE" dirty="0"/>
              <a:t> </a:t>
            </a:r>
            <a:r>
              <a:rPr lang="en-US" altLang="de-DE" dirty="0" err="1"/>
              <a:t>Regelungen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696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600" b="1" dirty="0" err="1"/>
              <a:t>Strahlenschutzbevollmächtigter</a:t>
            </a:r>
            <a:r>
              <a:rPr lang="en-US" altLang="de-DE" sz="2600" b="1" dirty="0"/>
              <a:t> (</a:t>
            </a:r>
            <a:r>
              <a:rPr lang="en-US" altLang="de-DE" sz="2600" b="1" dirty="0" err="1">
                <a:solidFill>
                  <a:srgbClr val="00B050"/>
                </a:solidFill>
              </a:rPr>
              <a:t>Schulleiter</a:t>
            </a:r>
            <a:r>
              <a:rPr lang="en-US" altLang="de-DE" sz="2600" b="1" dirty="0"/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00B050"/>
                </a:solidFill>
              </a:rPr>
              <a:t>Nimmt die Aufgaben des Strahlenschutzverantwortlichen in der Schule wahr.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de-DE" altLang="de-DE" sz="2000" b="1" dirty="0"/>
              <a:t>d.h. er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FF0000"/>
                </a:solidFill>
              </a:rPr>
              <a:t>Bestellt die Strahlenschutzbeauftragten schriftlich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/>
              <a:t>Veranlasst das Erstellen einer Strahlenschutzanweisung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FF0000"/>
                </a:solidFill>
              </a:rPr>
              <a:t>Legt den innerbetrieblichen Entscheidungsbereich fest</a:t>
            </a:r>
            <a:br>
              <a:rPr lang="de-DE" altLang="de-DE" sz="2000" b="1" dirty="0">
                <a:solidFill>
                  <a:srgbClr val="FF0000"/>
                </a:solidFill>
              </a:rPr>
            </a:br>
            <a:r>
              <a:rPr lang="de-DE" altLang="de-DE" sz="2000" b="1" dirty="0">
                <a:solidFill>
                  <a:srgbClr val="FF0000"/>
                </a:solidFill>
              </a:rPr>
              <a:t>(in Bestellung, zusätzlich In Strahlenschutzanweisung)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FF0000"/>
                </a:solidFill>
              </a:rPr>
              <a:t>Zeigt die Bestellung der Strahlenschutzbeauftragten der zuständigen Behörde </a:t>
            </a:r>
            <a:r>
              <a:rPr lang="de-DE" altLang="de-DE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unverzüglich</a:t>
            </a:r>
            <a:r>
              <a:rPr lang="de-DE" altLang="de-DE" sz="2000" b="1" dirty="0">
                <a:solidFill>
                  <a:srgbClr val="FF0000"/>
                </a:solidFill>
              </a:rPr>
              <a:t> an.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Schulische</a:t>
            </a:r>
            <a:r>
              <a:rPr lang="en-US" altLang="de-DE" dirty="0"/>
              <a:t> </a:t>
            </a:r>
            <a:r>
              <a:rPr lang="en-US" altLang="de-DE" dirty="0" err="1"/>
              <a:t>Regelungen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M:\Schule\Unterricht\Bilder_Grafiken_allgemein\fuell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99" y="5276423"/>
            <a:ext cx="1011210" cy="11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6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600" b="1" dirty="0" err="1"/>
              <a:t>Strahlenschutzbeauftragter</a:t>
            </a:r>
            <a:r>
              <a:rPr lang="en-US" altLang="de-DE" sz="2600" b="1" dirty="0"/>
              <a:t> (</a:t>
            </a:r>
            <a:r>
              <a:rPr lang="en-US" altLang="de-DE" sz="2600" b="1" dirty="0">
                <a:solidFill>
                  <a:srgbClr val="FF0000"/>
                </a:solidFill>
              </a:rPr>
              <a:t>SIE</a:t>
            </a:r>
            <a:r>
              <a:rPr lang="en-US" altLang="de-DE" sz="2600" b="1" dirty="0"/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400" b="1" dirty="0" err="1"/>
              <a:t>Vorraussetzungen</a:t>
            </a:r>
            <a:r>
              <a:rPr lang="de-DE" altLang="de-DE" sz="2400" b="1" dirty="0"/>
              <a:t>:</a:t>
            </a:r>
            <a:br>
              <a:rPr lang="de-DE" altLang="de-DE" sz="2400" b="1" dirty="0"/>
            </a:br>
            <a:endParaRPr lang="de-DE" altLang="de-DE" sz="1000" b="1" dirty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FF0000"/>
                </a:solidFill>
              </a:rPr>
              <a:t>Geeignete Ausbildung (Sachkunde), z.B.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1700" b="1" dirty="0"/>
              <a:t>Studium in Physik, Chemie, Biologie, Medizin, ...</a:t>
            </a:r>
            <a:br>
              <a:rPr lang="de-DE" altLang="de-DE" sz="1700" b="1" dirty="0"/>
            </a:br>
            <a:endParaRPr lang="de-DE" altLang="de-DE" sz="1700" b="1" dirty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FF0000"/>
                </a:solidFill>
              </a:rPr>
              <a:t>Besitz einer (aktuellen) Fachkunde (§§47 &amp; 48 StrlSchV)</a:t>
            </a:r>
            <a:br>
              <a:rPr lang="de-DE" altLang="de-DE" sz="2000" b="1" dirty="0">
                <a:solidFill>
                  <a:srgbClr val="FF0000"/>
                </a:solidFill>
              </a:rPr>
            </a:br>
            <a:r>
              <a:rPr lang="de-DE" altLang="de-DE" sz="1700" b="1" dirty="0">
                <a:solidFill>
                  <a:srgbClr val="FF0000"/>
                </a:solidFill>
              </a:rPr>
              <a:t>(erfolgreicher Abschluss eines amtlich anerkannten Kurses HEUTE)</a:t>
            </a:r>
            <a:br>
              <a:rPr lang="de-DE" altLang="de-DE" sz="1700" b="1" dirty="0">
                <a:solidFill>
                  <a:srgbClr val="FF0000"/>
                </a:solidFill>
              </a:rPr>
            </a:br>
            <a:endParaRPr lang="de-DE" altLang="de-DE" sz="17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FF0000"/>
                </a:solidFill>
              </a:rPr>
              <a:t>Zuverlässigkeit </a:t>
            </a:r>
            <a:r>
              <a:rPr lang="de-DE" altLang="de-DE" sz="1700" b="1" dirty="0">
                <a:solidFill>
                  <a:srgbClr val="FF0000"/>
                </a:solidFill>
              </a:rPr>
              <a:t>(polizeiliches Führungszeugnis)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Schulische</a:t>
            </a:r>
            <a:r>
              <a:rPr lang="en-US" altLang="de-DE" dirty="0"/>
              <a:t> </a:t>
            </a:r>
            <a:r>
              <a:rPr lang="en-US" altLang="de-DE" dirty="0" err="1"/>
              <a:t>Regelungen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M:\Schule\Unterricht\Bilder_Grafiken_allgemein\fuell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99" y="5276423"/>
            <a:ext cx="1011210" cy="11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0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600" b="1" dirty="0" err="1"/>
              <a:t>Strahlenschutzbeauftragter</a:t>
            </a:r>
            <a:r>
              <a:rPr lang="en-US" altLang="de-DE" sz="2600" b="1" dirty="0"/>
              <a:t> (</a:t>
            </a:r>
            <a:r>
              <a:rPr lang="en-US" altLang="de-DE" sz="2600" b="1" dirty="0">
                <a:solidFill>
                  <a:srgbClr val="FF0000"/>
                </a:solidFill>
              </a:rPr>
              <a:t>SIE</a:t>
            </a:r>
            <a:r>
              <a:rPr lang="en-US" altLang="de-DE" sz="2600" b="1" dirty="0"/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400" b="1" dirty="0"/>
              <a:t>Aufgaben:</a:t>
            </a:r>
            <a:br>
              <a:rPr lang="de-DE" altLang="de-DE" sz="2400" b="1" dirty="0"/>
            </a:br>
            <a:endParaRPr lang="de-DE" altLang="de-DE" sz="1000" b="1" dirty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/>
              <a:t>Einhaltung der Strahlenschutzgrundsätze</a:t>
            </a:r>
            <a:endParaRPr lang="de-DE" altLang="de-DE" sz="1700" b="1" dirty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/>
              <a:t>Experimentieren unter Beachtung der Freigrenzen nur mit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1400" b="1" dirty="0"/>
              <a:t>Bauartzugelassenen radioaktiven Stoffen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1400" b="1" dirty="0"/>
              <a:t>Nicht bauartzugelassenen radioaktiven Stoffen, wenn eine Genehmigung vorliegt</a:t>
            </a:r>
            <a:endParaRPr lang="de-DE" altLang="de-DE" sz="14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/>
              <a:t>Unverzügliche Anzeige von Mängeln beim Strahlenschutzbevollmächtigtem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FF0000"/>
                </a:solidFill>
              </a:rPr>
              <a:t>Durchführung von Schülerexperimenten mit radioaktiven Stoffen bei eigener Anwesenheit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/>
              <a:t>Beachtung der Schutzvorschriften zur Lagerung und Sicherung radioaktiver Stoffe</a:t>
            </a:r>
            <a:endParaRPr lang="de-DE" altLang="de-DE" sz="1700" b="1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Schulische</a:t>
            </a:r>
            <a:r>
              <a:rPr lang="en-US" altLang="de-DE" dirty="0"/>
              <a:t> </a:t>
            </a:r>
            <a:r>
              <a:rPr lang="en-US" altLang="de-DE" dirty="0" err="1"/>
              <a:t>Regelungen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M:\Schule\Unterricht\Bilder_Grafiken_allgemein\fuell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99" y="5276423"/>
            <a:ext cx="1011210" cy="11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600" b="1" dirty="0" err="1"/>
              <a:t>Strahlenschutzbeauftragter</a:t>
            </a:r>
            <a:r>
              <a:rPr lang="en-US" altLang="de-DE" sz="2600" b="1" dirty="0"/>
              <a:t> (</a:t>
            </a:r>
            <a:r>
              <a:rPr lang="en-US" altLang="de-DE" sz="2600" b="1" dirty="0">
                <a:solidFill>
                  <a:srgbClr val="FF0000"/>
                </a:solidFill>
              </a:rPr>
              <a:t>SIE</a:t>
            </a:r>
            <a:r>
              <a:rPr lang="en-US" altLang="de-DE" sz="2600" b="1" dirty="0"/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400" b="1" dirty="0"/>
              <a:t>Aufgaben:</a:t>
            </a:r>
            <a:br>
              <a:rPr lang="de-DE" altLang="de-DE" sz="2400" b="1" dirty="0"/>
            </a:br>
            <a:endParaRPr lang="de-DE" altLang="de-DE" sz="1000" b="1" dirty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/>
              <a:t>Kennzeichnung eigener experimenteller Aufbauten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/>
              <a:t>Beachtung der Strahlenschutzanweisung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FF0000"/>
                </a:solidFill>
              </a:rPr>
              <a:t>Aktualisierung der eigenen Fachkunde alle 5 Jahre</a:t>
            </a:r>
            <a:br>
              <a:rPr lang="de-DE" altLang="de-DE" sz="2000" b="1" dirty="0">
                <a:solidFill>
                  <a:srgbClr val="FF0000"/>
                </a:solidFill>
              </a:rPr>
            </a:br>
            <a:r>
              <a:rPr lang="de-DE" altLang="de-DE" sz="2000" b="1" dirty="0">
                <a:solidFill>
                  <a:srgbClr val="FF0000"/>
                </a:solidFill>
              </a:rPr>
              <a:t>(dazu werden Sie nicht zwingend eingeladen!)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>
                <a:solidFill>
                  <a:srgbClr val="FF0000"/>
                </a:solidFill>
              </a:rPr>
              <a:t>Buchführung, jährliche Meldung</a:t>
            </a:r>
            <a:endParaRPr lang="de-DE" altLang="de-DE" sz="1700" b="1" dirty="0">
              <a:solidFill>
                <a:srgbClr val="FF0000"/>
              </a:solidFill>
            </a:endParaRP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Schulische</a:t>
            </a:r>
            <a:r>
              <a:rPr lang="en-US" altLang="de-DE" dirty="0"/>
              <a:t> </a:t>
            </a:r>
            <a:r>
              <a:rPr lang="en-US" altLang="de-DE" dirty="0" err="1"/>
              <a:t>Regelungen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872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600" b="1" dirty="0" err="1"/>
              <a:t>Strahlenschutzanweisung</a:t>
            </a:r>
            <a:r>
              <a:rPr lang="en-US" altLang="de-DE" sz="2600" b="1" dirty="0"/>
              <a:t>: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600" b="1" dirty="0" err="1"/>
              <a:t>Nach</a:t>
            </a:r>
            <a:r>
              <a:rPr lang="en-US" altLang="de-DE" sz="2600" b="1" dirty="0"/>
              <a:t> </a:t>
            </a:r>
            <a:r>
              <a:rPr lang="en-US" altLang="de-DE" sz="2600" b="1" dirty="0">
                <a:solidFill>
                  <a:srgbClr val="FF0000"/>
                </a:solidFill>
              </a:rPr>
              <a:t>§45</a:t>
            </a:r>
            <a:r>
              <a:rPr lang="en-US" altLang="de-DE" sz="2600" b="1" dirty="0"/>
              <a:t> </a:t>
            </a:r>
            <a:r>
              <a:rPr lang="en-US" altLang="de-DE" sz="2600" b="1" dirty="0" err="1">
                <a:solidFill>
                  <a:srgbClr val="FF0000"/>
                </a:solidFill>
              </a:rPr>
              <a:t>StrlSchV</a:t>
            </a:r>
            <a:r>
              <a:rPr lang="en-US" altLang="de-DE" sz="2600" b="1" dirty="0">
                <a:solidFill>
                  <a:srgbClr val="FF0000"/>
                </a:solidFill>
              </a:rPr>
              <a:t> </a:t>
            </a:r>
            <a:r>
              <a:rPr lang="en-US" altLang="de-DE" sz="2600" b="1" dirty="0" err="1">
                <a:solidFill>
                  <a:srgbClr val="FF0000"/>
                </a:solidFill>
              </a:rPr>
              <a:t>immer</a:t>
            </a:r>
            <a:r>
              <a:rPr lang="en-US" altLang="de-DE" sz="2600" b="1" dirty="0">
                <a:solidFill>
                  <a:srgbClr val="FF0000"/>
                </a:solidFill>
              </a:rPr>
              <a:t> </a:t>
            </a:r>
            <a:r>
              <a:rPr lang="en-US" altLang="de-DE" sz="2600" b="1" dirty="0" err="1"/>
              <a:t>notwendig</a:t>
            </a:r>
            <a:r>
              <a:rPr lang="en-US" altLang="de-DE" sz="2600" b="1" dirty="0"/>
              <a:t>, falls </a:t>
            </a:r>
            <a:r>
              <a:rPr lang="en-US" altLang="de-DE" sz="2600" b="1" dirty="0" err="1"/>
              <a:t>ein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einziges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Präparat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mit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einer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Aktivität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oberhalb</a:t>
            </a:r>
            <a:r>
              <a:rPr lang="en-US" altLang="de-DE" sz="2600" b="1" dirty="0"/>
              <a:t> der </a:t>
            </a:r>
            <a:r>
              <a:rPr lang="en-US" altLang="de-DE" sz="2600" b="1" dirty="0" err="1"/>
              <a:t>Freigrenze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vorhanden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ist</a:t>
            </a:r>
            <a:r>
              <a:rPr lang="en-US" altLang="de-DE" sz="2600" b="1" dirty="0"/>
              <a:t>!</a:t>
            </a:r>
            <a:br>
              <a:rPr lang="en-US" altLang="de-DE" sz="2600" b="1" dirty="0"/>
            </a:br>
            <a:r>
              <a:rPr lang="en-US" altLang="de-DE" sz="2200" b="1" dirty="0" err="1">
                <a:solidFill>
                  <a:srgbClr val="FFC000"/>
                </a:solidFill>
              </a:rPr>
              <a:t>Aktualisierung</a:t>
            </a:r>
            <a:r>
              <a:rPr lang="en-US" altLang="de-DE" sz="2200" b="1" dirty="0">
                <a:solidFill>
                  <a:srgbClr val="FFC000"/>
                </a:solidFill>
              </a:rPr>
              <a:t> auf </a:t>
            </a:r>
            <a:r>
              <a:rPr lang="en-US" altLang="de-DE" sz="2200" b="1" dirty="0" err="1">
                <a:solidFill>
                  <a:srgbClr val="FFC000"/>
                </a:solidFill>
              </a:rPr>
              <a:t>StrlSchV</a:t>
            </a:r>
            <a:r>
              <a:rPr lang="en-US" altLang="de-DE" sz="2200" b="1" dirty="0">
                <a:solidFill>
                  <a:srgbClr val="FFC000"/>
                </a:solidFill>
              </a:rPr>
              <a:t> bis 01.01.2020 (Dez. 55)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de-DE" sz="2200" dirty="0" err="1"/>
              <a:t>Für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ein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einzelnes</a:t>
            </a:r>
            <a:r>
              <a:rPr lang="en-US" altLang="de-DE" sz="2200" dirty="0"/>
              <a:t> </a:t>
            </a:r>
            <a:r>
              <a:rPr lang="en-US" altLang="de-DE" sz="2200" dirty="0" err="1"/>
              <a:t>Schulröntgengerät</a:t>
            </a:r>
            <a:r>
              <a:rPr lang="en-US" altLang="de-DE" sz="2200" dirty="0"/>
              <a:t> </a:t>
            </a:r>
            <a:r>
              <a:rPr lang="en-US" altLang="de-DE" sz="2200" dirty="0" err="1"/>
              <a:t>ist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eine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Strahlenschutzanweisung</a:t>
            </a:r>
            <a:r>
              <a:rPr lang="en-US" altLang="de-DE" sz="2200" dirty="0"/>
              <a:t> </a:t>
            </a:r>
            <a:r>
              <a:rPr lang="en-US" altLang="de-DE" sz="2200" dirty="0" err="1"/>
              <a:t>nur</a:t>
            </a:r>
            <a:r>
              <a:rPr lang="en-US" altLang="de-DE" sz="2200" dirty="0"/>
              <a:t> auf </a:t>
            </a:r>
            <a:r>
              <a:rPr lang="en-US" altLang="de-DE" sz="2200" dirty="0" err="1"/>
              <a:t>Verlangen</a:t>
            </a:r>
            <a:r>
              <a:rPr lang="en-US" altLang="de-DE" sz="2200" dirty="0"/>
              <a:t> der </a:t>
            </a:r>
            <a:r>
              <a:rPr lang="en-US" altLang="de-DE" sz="2200" dirty="0" err="1"/>
              <a:t>Behörde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notwendig</a:t>
            </a:r>
            <a:r>
              <a:rPr lang="en-US" altLang="de-DE" sz="2200" dirty="0"/>
              <a:t>!</a:t>
            </a:r>
            <a:br>
              <a:rPr lang="en-US" altLang="de-DE" sz="2200" b="1" dirty="0"/>
            </a:br>
            <a:br>
              <a:rPr lang="en-US" altLang="de-DE" sz="2200" b="1" dirty="0"/>
            </a:br>
            <a:endParaRPr lang="de-DE" altLang="de-DE" sz="1200" dirty="0"/>
          </a:p>
          <a:p>
            <a:pPr lvl="2" eaLnBrk="1" hangingPunct="1"/>
            <a:endParaRPr lang="de-DE" altLang="de-DE" sz="20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Schulische</a:t>
            </a:r>
            <a:r>
              <a:rPr lang="en-US" altLang="de-DE" dirty="0"/>
              <a:t> </a:t>
            </a:r>
            <a:r>
              <a:rPr lang="en-US" altLang="de-DE" dirty="0" err="1"/>
              <a:t>Regelungen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M:\Schule\Unterricht\Bilder_Grafiken_allgemein\fueller.gif">
            <a:extLst>
              <a:ext uri="{FF2B5EF4-FFF2-40B4-BE49-F238E27FC236}">
                <a16:creationId xmlns:a16="http://schemas.microsoft.com/office/drawing/2014/main" id="{FE94D587-9774-4878-8552-C9D4CF138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99" y="5276423"/>
            <a:ext cx="1011210" cy="11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6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8353301" cy="478539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600" b="1" dirty="0" err="1"/>
              <a:t>Besondere</a:t>
            </a:r>
            <a:r>
              <a:rPr lang="en-US" altLang="de-DE" sz="2600" b="1" dirty="0"/>
              <a:t> </a:t>
            </a:r>
            <a:r>
              <a:rPr lang="en-US" altLang="de-DE" sz="2600" b="1" dirty="0" err="1"/>
              <a:t>Aufgaben</a:t>
            </a:r>
            <a:r>
              <a:rPr lang="en-US" altLang="de-DE" sz="2600" b="1" dirty="0"/>
              <a:t> der SSB: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1800" dirty="0"/>
              <a:t>Diebstahlsichere Aufbewahrung radioaktiver Stoffe, </a:t>
            </a:r>
            <a:br>
              <a:rPr lang="de-DE" altLang="de-DE" sz="1800" dirty="0"/>
            </a:br>
            <a:r>
              <a:rPr lang="de-DE" altLang="de-DE" sz="1800" dirty="0"/>
              <a:t>deren Aktivität über den Freigrenzen liegt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1800" dirty="0"/>
              <a:t>Kennzeichnung des Aufbewahrungskastens, der nur der Aufbewahrung radioaktiver Stoffe dient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1800" dirty="0">
                <a:solidFill>
                  <a:srgbClr val="FF3300"/>
                </a:solidFill>
              </a:rPr>
              <a:t>Buchführung und Inventarisierung – </a:t>
            </a:r>
            <a:br>
              <a:rPr lang="de-DE" altLang="de-DE" sz="1800" dirty="0">
                <a:solidFill>
                  <a:srgbClr val="FF3300"/>
                </a:solidFill>
              </a:rPr>
            </a:br>
            <a:r>
              <a:rPr lang="de-DE" altLang="de-DE" sz="1800" dirty="0">
                <a:solidFill>
                  <a:srgbClr val="FF3300"/>
                </a:solidFill>
              </a:rPr>
              <a:t>Unterlagen müssen 30 Jahre ab Erwerb aufbewahrt werden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1800" dirty="0"/>
              <a:t>Meldungen an den </a:t>
            </a:r>
            <a:r>
              <a:rPr lang="de-DE" altLang="de-DE" sz="1800" dirty="0" err="1"/>
              <a:t>Stahlenschutzverantwortlichen</a:t>
            </a:r>
            <a:endParaRPr lang="de-DE" altLang="de-DE" sz="1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1800" dirty="0">
                <a:solidFill>
                  <a:srgbClr val="FF0000"/>
                </a:solidFill>
              </a:rPr>
              <a:t>Jährliche Bestandsaufnahme, Anzeige, Meldung (T</a:t>
            </a:r>
            <a:r>
              <a:rPr lang="de-DE" altLang="de-DE" sz="1800" baseline="-25000" dirty="0">
                <a:solidFill>
                  <a:srgbClr val="FF0000"/>
                </a:solidFill>
              </a:rPr>
              <a:t>1/2</a:t>
            </a:r>
            <a:r>
              <a:rPr lang="de-DE" altLang="de-DE" sz="1800" dirty="0">
                <a:solidFill>
                  <a:srgbClr val="FF0000"/>
                </a:solidFill>
              </a:rPr>
              <a:t> &gt; 100d)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1800" b="1" dirty="0">
                <a:solidFill>
                  <a:srgbClr val="FF0000"/>
                </a:solidFill>
              </a:rPr>
              <a:t>Dichtigkeitsprüfung für bauartzugelassenen Vorrichtungen nach §25 StrlSchV alle 10 Jahren veranlassen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1800" dirty="0"/>
              <a:t>Nach Beendigung der Nutzung</a:t>
            </a:r>
          </a:p>
          <a:p>
            <a:pPr lvl="1" eaLnBrk="1" hangingPunct="1"/>
            <a:r>
              <a:rPr lang="de-DE" altLang="de-DE" sz="1600" dirty="0"/>
              <a:t>die Vorrichtung an den Lieferanten oder eine Sammelstelle zurückgeben</a:t>
            </a:r>
          </a:p>
          <a:p>
            <a:pPr lvl="1" eaLnBrk="1" hangingPunct="1"/>
            <a:r>
              <a:rPr lang="de-DE" sz="1600" dirty="0">
                <a:solidFill>
                  <a:srgbClr val="FF3300"/>
                </a:solidFill>
              </a:rPr>
              <a:t>jede Änderung des Bestandes an radioaktiven Stoffen innerhalb eines </a:t>
            </a:r>
            <a:br>
              <a:rPr lang="de-DE" sz="1600" dirty="0">
                <a:solidFill>
                  <a:srgbClr val="FF3300"/>
                </a:solidFill>
              </a:rPr>
            </a:br>
            <a:r>
              <a:rPr lang="de-DE" sz="1600" dirty="0">
                <a:solidFill>
                  <a:srgbClr val="FF3300"/>
                </a:solidFill>
              </a:rPr>
              <a:t>Monats bei der zuständigen Behörde anzeigen</a:t>
            </a:r>
            <a:br>
              <a:rPr lang="en-US" altLang="de-DE" sz="2200" b="1" dirty="0"/>
            </a:br>
            <a:endParaRPr lang="de-DE" altLang="de-DE" sz="1200" dirty="0"/>
          </a:p>
          <a:p>
            <a:pPr lvl="2" eaLnBrk="1" hangingPunct="1"/>
            <a:endParaRPr lang="de-DE" altLang="de-DE" sz="2000" dirty="0"/>
          </a:p>
          <a:p>
            <a:pPr lvl="2" eaLnBrk="1" hangingPunct="1"/>
            <a:endParaRPr lang="en-US" altLang="de-DE" sz="1900" dirty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de-DE" dirty="0" err="1"/>
              <a:t>Schulische</a:t>
            </a:r>
            <a:r>
              <a:rPr lang="en-US" altLang="de-DE" dirty="0"/>
              <a:t> </a:t>
            </a:r>
            <a:r>
              <a:rPr lang="en-US" altLang="de-DE" dirty="0" err="1"/>
              <a:t>Regelungen</a:t>
            </a:r>
            <a:endParaRPr lang="es-ES" alt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6804248" y="177664"/>
            <a:ext cx="2074961" cy="792000"/>
            <a:chOff x="3981954" y="188640"/>
            <a:chExt cx="4782094" cy="1825296"/>
          </a:xfrm>
        </p:grpSpPr>
        <p:pic>
          <p:nvPicPr>
            <p:cNvPr id="8" name="Picture 4" descr="m:\Profile\Rolf\Desktop\Radiation_Sign_DIN_EN_ISO_7010_Wikipedia_18082017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4" y="188640"/>
              <a:ext cx="20553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m:\Profile\Rolf\Desktop\Radiation_new_sign_Wikipedia_18082017adiation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13936"/>
              <a:ext cx="217582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M:\Schule\Unterricht\Bilder_Grafiken_allgemein\fuell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18" y="5157192"/>
            <a:ext cx="1011210" cy="11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36471"/>
      </p:ext>
    </p:extLst>
  </p:cSld>
  <p:clrMapOvr>
    <a:masterClrMapping/>
  </p:clrMapOvr>
</p:sld>
</file>

<file path=ppt/theme/theme1.xml><?xml version="1.0" encoding="utf-8"?>
<a:theme xmlns:a="http://schemas.openxmlformats.org/drawingml/2006/main" name="HTCProject">
  <a:themeElements>
    <a:clrScheme name="HTCProje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TCProjec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TCProje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CProje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CProje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CProje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CProje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CProje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Proje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Proje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Proje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Proje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Proje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Proje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CProject 13">
        <a:dk1>
          <a:srgbClr val="0E2B45"/>
        </a:dk1>
        <a:lt1>
          <a:srgbClr val="FFFFFF"/>
        </a:lt1>
        <a:dk2>
          <a:srgbClr val="0E2B4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A233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1786</Words>
  <Application>Microsoft Office PowerPoint</Application>
  <PresentationFormat>Bildschirmpräsentation (4:3)</PresentationFormat>
  <Paragraphs>258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1" baseType="lpstr">
      <vt:lpstr>Arial</vt:lpstr>
      <vt:lpstr>Wingdings</vt:lpstr>
      <vt:lpstr>HTCProject</vt:lpstr>
      <vt:lpstr>Schulische Regelungen</vt:lpstr>
      <vt:lpstr>Schulische Regelungen</vt:lpstr>
      <vt:lpstr>Schulische Regelungen</vt:lpstr>
      <vt:lpstr>Schulische Regelungen</vt:lpstr>
      <vt:lpstr>Schulische Regelungen</vt:lpstr>
      <vt:lpstr>Schulische Regelungen</vt:lpstr>
      <vt:lpstr>Schulische Regelungen</vt:lpstr>
      <vt:lpstr>Schulische Regelungen</vt:lpstr>
      <vt:lpstr>Schulische Regelungen</vt:lpstr>
      <vt:lpstr>Umgang mit Präparaten</vt:lpstr>
      <vt:lpstr>Umgang mit Präparaten</vt:lpstr>
      <vt:lpstr>Umgang mit Präparaten</vt:lpstr>
      <vt:lpstr>Umgang mit Präparaten</vt:lpstr>
      <vt:lpstr>Umgang mit Präparaten</vt:lpstr>
      <vt:lpstr>Umgang mit Präparaten</vt:lpstr>
      <vt:lpstr>Umgang mit Präparaten</vt:lpstr>
      <vt:lpstr>Umgang mit Präparaten</vt:lpstr>
      <vt:lpstr>Umgang mit Präparaten</vt:lpstr>
      <vt:lpstr>Transport von Präparaten</vt:lpstr>
      <vt:lpstr>StrSchV – Ergänzungen</vt:lpstr>
      <vt:lpstr>Entsorgung</vt:lpstr>
      <vt:lpstr>Ergänzungen</vt:lpstr>
      <vt:lpstr>Ergänzungen</vt:lpstr>
      <vt:lpstr>StrlSchV – Beispiele</vt:lpstr>
      <vt:lpstr>StrlSchV – Beispiele</vt:lpstr>
      <vt:lpstr>StrlSchV – Beispiele</vt:lpstr>
      <vt:lpstr>StrlSchV – Beispiele</vt:lpstr>
      <vt:lpstr>Hurra – wir haben fertig!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001</dc:title>
  <dc:creator>Free Power Point Templates</dc:creator>
  <cp:lastModifiedBy>Rolf Fassbender</cp:lastModifiedBy>
  <cp:revision>332</cp:revision>
  <cp:lastPrinted>2019-03-08T11:09:47Z</cp:lastPrinted>
  <dcterms:created xsi:type="dcterms:W3CDTF">2008-08-16T02:22:18Z</dcterms:created>
  <dcterms:modified xsi:type="dcterms:W3CDTF">2021-09-29T05:19:16Z</dcterms:modified>
</cp:coreProperties>
</file>